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35" r:id="rId3"/>
    <p:sldId id="329" r:id="rId4"/>
    <p:sldId id="330" r:id="rId5"/>
    <p:sldId id="331" r:id="rId6"/>
    <p:sldId id="332" r:id="rId7"/>
    <p:sldId id="333" r:id="rId8"/>
    <p:sldId id="334" r:id="rId9"/>
    <p:sldId id="337" r:id="rId10"/>
    <p:sldId id="338" r:id="rId11"/>
    <p:sldId id="321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257" r:id="rId23"/>
    <p:sldId id="265" r:id="rId24"/>
    <p:sldId id="316" r:id="rId25"/>
    <p:sldId id="291" r:id="rId26"/>
    <p:sldId id="305" r:id="rId27"/>
    <p:sldId id="311" r:id="rId28"/>
    <p:sldId id="314" r:id="rId29"/>
    <p:sldId id="300" r:id="rId30"/>
    <p:sldId id="303" r:id="rId31"/>
    <p:sldId id="283" r:id="rId32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69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266D8-C4BF-4DAE-86C8-9DD8694001C5}" type="datetimeFigureOut">
              <a:rPr lang="es-ES" smtClean="0"/>
              <a:t>06/09/2018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B5992-E709-4369-AA3F-E10D5EC1C8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377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B5992-E709-4369-AA3F-E10D5EC1C8B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9847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B5992-E709-4369-AA3F-E10D5EC1C8BE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8999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B5992-E709-4369-AA3F-E10D5EC1C8BE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9654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B5992-E709-4369-AA3F-E10D5EC1C8BE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7501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B5992-E709-4369-AA3F-E10D5EC1C8BE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8624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B5992-E709-4369-AA3F-E10D5EC1C8BE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392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B5992-E709-4369-AA3F-E10D5EC1C8BE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8799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B5992-E709-4369-AA3F-E10D5EC1C8BE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3369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B5992-E709-4369-AA3F-E10D5EC1C8BE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0448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B5992-E709-4369-AA3F-E10D5EC1C8BE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0533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B5992-E709-4369-AA3F-E10D5EC1C8BE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16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85FC-C800-4C03-BC70-6078F845AB50}" type="datetimeFigureOut">
              <a:rPr lang="es-ES" smtClean="0"/>
              <a:t>06/09/2018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5D3B-073E-462B-BD4F-1D5995751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12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85FC-C800-4C03-BC70-6078F845AB50}" type="datetimeFigureOut">
              <a:rPr lang="es-ES" smtClean="0"/>
              <a:t>06/09/2018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5D3B-073E-462B-BD4F-1D5995751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74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85FC-C800-4C03-BC70-6078F845AB50}" type="datetimeFigureOut">
              <a:rPr lang="es-ES" smtClean="0"/>
              <a:t>06/09/2018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5D3B-073E-462B-BD4F-1D5995751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900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85FC-C800-4C03-BC70-6078F845AB50}" type="datetimeFigureOut">
              <a:rPr lang="es-ES" smtClean="0"/>
              <a:t>06/09/2018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5D3B-073E-462B-BD4F-1D5995751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62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85FC-C800-4C03-BC70-6078F845AB50}" type="datetimeFigureOut">
              <a:rPr lang="es-ES" smtClean="0"/>
              <a:t>06/09/2018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5D3B-073E-462B-BD4F-1D5995751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106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85FC-C800-4C03-BC70-6078F845AB50}" type="datetimeFigureOut">
              <a:rPr lang="es-ES" smtClean="0"/>
              <a:t>06/09/2018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5D3B-073E-462B-BD4F-1D5995751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374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85FC-C800-4C03-BC70-6078F845AB50}" type="datetimeFigureOut">
              <a:rPr lang="es-ES" smtClean="0"/>
              <a:t>06/09/2018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5D3B-073E-462B-BD4F-1D5995751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64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85FC-C800-4C03-BC70-6078F845AB50}" type="datetimeFigureOut">
              <a:rPr lang="es-ES" smtClean="0"/>
              <a:t>06/09/2018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5D3B-073E-462B-BD4F-1D5995751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737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85FC-C800-4C03-BC70-6078F845AB50}" type="datetimeFigureOut">
              <a:rPr lang="es-ES" smtClean="0"/>
              <a:t>06/09/2018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5D3B-073E-462B-BD4F-1D5995751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611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85FC-C800-4C03-BC70-6078F845AB50}" type="datetimeFigureOut">
              <a:rPr lang="es-ES" smtClean="0"/>
              <a:t>06/09/2018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5D3B-073E-462B-BD4F-1D5995751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2569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85FC-C800-4C03-BC70-6078F845AB50}" type="datetimeFigureOut">
              <a:rPr lang="es-ES" smtClean="0"/>
              <a:t>06/09/2018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5D3B-073E-462B-BD4F-1D5995751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083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A85FC-C800-4C03-BC70-6078F845AB50}" type="datetimeFigureOut">
              <a:rPr lang="es-ES" smtClean="0"/>
              <a:t>06/09/2018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D5D3B-073E-462B-BD4F-1D5995751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81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Microsoft_Word_97_-_2003_Document4.doc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Microsoft_Word_97_-_2003_Document1.doc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oleObject" Target="../embeddings/Microsoft_Word_97_-_2003_Document3.doc"/><Relationship Id="rId5" Type="http://schemas.openxmlformats.org/officeDocument/2006/relationships/image" Target="../media/image2.jpeg"/><Relationship Id="rId15" Type="http://schemas.openxmlformats.org/officeDocument/2006/relationships/oleObject" Target="../embeddings/Microsoft_Excel_97-2003_Worksheet5.xls"/><Relationship Id="rId10" Type="http://schemas.openxmlformats.org/officeDocument/2006/relationships/image" Target="../media/image4.wmf"/><Relationship Id="rId4" Type="http://schemas.openxmlformats.org/officeDocument/2006/relationships/image" Target="../media/image1.jpeg"/><Relationship Id="rId9" Type="http://schemas.openxmlformats.org/officeDocument/2006/relationships/oleObject" Target="../embeddings/Microsoft_Word_97_-_2003_Document2.doc"/><Relationship Id="rId14" Type="http://schemas.openxmlformats.org/officeDocument/2006/relationships/image" Target="../media/image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ankidetza.euskadi.eu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CONVOCATORIA GBA 2018</a:t>
            </a:r>
            <a:br>
              <a:rPr lang="es-E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2018ko GBA DEIALDIA</a:t>
            </a:r>
            <a:endParaRPr lang="es-E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3497263"/>
            <a:ext cx="7448872" cy="2952328"/>
          </a:xfrm>
        </p:spPr>
        <p:txBody>
          <a:bodyPr>
            <a:normAutofit lnSpcReduction="10000"/>
          </a:bodyPr>
          <a:lstStyle/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PRESENTACIÓN </a:t>
            </a:r>
          </a:p>
          <a:p>
            <a:r>
              <a:rPr lang="es-ES" i="1" dirty="0" smtClean="0">
                <a:latin typeface="Arial" panose="020B0604020202020204" pitchFamily="34" charset="0"/>
                <a:cs typeface="Arial" panose="020B0604020202020204" pitchFamily="34" charset="0"/>
              </a:rPr>
              <a:t>AURKEZPENA</a:t>
            </a:r>
          </a:p>
          <a:p>
            <a:endParaRPr lang="es-ES" sz="27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s-ES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Vitoria-Gasteiz, 2018ko </a:t>
            </a:r>
            <a:r>
              <a:rPr lang="es-E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irailaren</a:t>
            </a:r>
            <a:r>
              <a:rPr lang="es-E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6ean</a:t>
            </a:r>
            <a:endParaRPr lang="es-E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ogo AGENCIA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77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 Gobierno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78" y="0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400" y="3497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5759450" algn="r"/>
                <a:tab pos="6300788" algn="r"/>
              </a:tabLst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3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Rescatando las conclusiones/aprendizajes de la evaluación del Decreto anterior (2008)</a:t>
            </a:r>
            <a:endParaRPr lang="es-E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" y="1628800"/>
            <a:ext cx="9141303" cy="4896544"/>
          </a:xfrm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endParaRPr lang="es-E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Importancia del </a:t>
            </a:r>
            <a:r>
              <a:rPr lang="es-ES" sz="1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perfil facilitadoras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: dar peso a conocimientos/experiencia en procesos fortalecimiento/cambio organizativo, en procesos participativos, en género y desarrollo,…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Propuesta de fomentar </a:t>
            </a:r>
            <a:r>
              <a:rPr lang="es-ES" sz="1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equipos multidisciplinares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ad-hoc,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Convencimiento de la </a:t>
            </a:r>
            <a:r>
              <a:rPr lang="es-ES" sz="1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necesidad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de invertir </a:t>
            </a:r>
            <a:r>
              <a:rPr lang="es-ES" sz="1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tiempo y recursos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en este tipo de procesos de cambio,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Cuestionamiento del requisito de </a:t>
            </a:r>
            <a:r>
              <a:rPr lang="es-ES" sz="1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 personas contratadas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Establecer </a:t>
            </a:r>
            <a:r>
              <a:rPr lang="es-ES" sz="1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evaluaciones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periódicas,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Necesidad de trabajar mejor los </a:t>
            </a:r>
            <a:r>
              <a:rPr lang="es-ES" sz="1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indicadores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cuantitativos, cualitativos, de seguimiento y de evaluación,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Falta de </a:t>
            </a:r>
            <a:r>
              <a:rPr lang="es-ES" sz="1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herramientas específicas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(protocolos, indicadores, evaluación), sistemas de cómo medir,…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es-E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ES" sz="1500" u="sng" dirty="0">
                <a:latin typeface="Arial" panose="020B0604020202020204" pitchFamily="34" charset="0"/>
                <a:cs typeface="Arial" panose="020B0604020202020204" pitchFamily="34" charset="0"/>
              </a:rPr>
              <a:t>Cambios más resaltados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: introducción perspectiva de género en Planes Estratégicos; mayor trabajo en red entre organizaciones y revisión criterios para fijas alianzas; mayor participación mujeres en toma decisiones y en liderazgo; mayor predisposición personas hacia cambios pro-equidad; mayor flexibilidad para una mejor conciliación; cambios en toma decisiones; creación/consolidación estructuras género; cambios en la cultura organizacional; mayor conocimiento de la importancia de la equidad de género en la consecución de un modelo de DHS; mayor y mejor predisposición como organización a desarrollar medidas pro-equidad.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es-E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es-E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Logo AGENCIA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77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Logo Gobierno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78" y="0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16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8965" y="438150"/>
            <a:ext cx="8229600" cy="766763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Novedades del nuevo Decreto (2018)</a:t>
            </a:r>
            <a:endParaRPr lang="es-E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733256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ES" sz="6000" b="1" dirty="0">
                <a:latin typeface="Arial" panose="020B0604020202020204" pitchFamily="34" charset="0"/>
                <a:cs typeface="Arial" panose="020B0604020202020204" pitchFamily="34" charset="0"/>
              </a:rPr>
              <a:t>Mantenimiento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Tx/>
              <a:buChar char="-"/>
            </a:pP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arco teórico,</a:t>
            </a:r>
          </a:p>
          <a:p>
            <a:pPr lvl="0" algn="just">
              <a:buFontTx/>
              <a:buChar char="-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4 fases,</a:t>
            </a:r>
          </a:p>
          <a:p>
            <a:pPr lvl="0" algn="just">
              <a:buFontTx/>
              <a:buChar char="-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dimensiones del </a:t>
            </a: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Diagnóstico 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y estructura del </a:t>
            </a: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lang="es-ES" sz="5600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</a:t>
            </a:r>
            <a:r>
              <a:rPr lang="es-ES" sz="5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 medida en </a:t>
            </a:r>
            <a:r>
              <a:rPr lang="es-ES" sz="5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 organizacional</a:t>
            </a: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Tx/>
              <a:buChar char="-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Metodologías participativas,</a:t>
            </a:r>
          </a:p>
          <a:p>
            <a:pPr lvl="0" algn="just">
              <a:buFontTx/>
              <a:buChar char="-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Dinamización 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externa (</a:t>
            </a:r>
            <a:r>
              <a:rPr lang="es-ES" sz="5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salvedad </a:t>
            </a:r>
            <a:r>
              <a:rPr lang="es-ES" sz="5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</a:t>
            </a: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lvl="0" algn="just">
              <a:buFontTx/>
              <a:buChar char="-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Nombramiento RG 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y GIG en todas las fases </a:t>
            </a:r>
            <a:r>
              <a:rPr lang="es-ES" sz="5600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</a:t>
            </a:r>
            <a:r>
              <a:rPr lang="es-ES" sz="5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5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obligatoriedad Dirección en GIG,</a:t>
            </a:r>
          </a:p>
          <a:p>
            <a:pPr lvl="0" algn="just">
              <a:buFontTx/>
              <a:buChar char="-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Liberación funciones (RG, GIG, personas participantes),</a:t>
            </a:r>
          </a:p>
          <a:p>
            <a:pPr lvl="0" algn="just">
              <a:buFontTx/>
              <a:buChar char="-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Plazos de ejecución,</a:t>
            </a:r>
          </a:p>
          <a:p>
            <a:pPr lvl="0" algn="just">
              <a:buFontTx/>
              <a:buChar char="-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personas </a:t>
            </a: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contratadas (b</a:t>
            </a:r>
            <a:r>
              <a:rPr lang="es-E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ase </a:t>
            </a:r>
            <a:r>
              <a:rPr lang="es-ES" sz="4800" dirty="0">
                <a:latin typeface="Arial" panose="020B0604020202020204" pitchFamily="34" charset="0"/>
                <a:cs typeface="Arial" panose="020B0604020202020204" pitchFamily="34" charset="0"/>
              </a:rPr>
              <a:t>mínima organizativa </a:t>
            </a:r>
            <a:r>
              <a:rPr lang="es-E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necesaria, herramienta “exigente”, capacidad </a:t>
            </a:r>
            <a:r>
              <a:rPr lang="es-ES" sz="48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AVCD)</a:t>
            </a:r>
            <a:endParaRPr lang="es-E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Tx/>
              <a:buChar char="-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Comisiones mixtas </a:t>
            </a:r>
            <a:r>
              <a:rPr lang="es-ES" sz="5600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</a:t>
            </a:r>
            <a:r>
              <a:rPr lang="es-ES" sz="5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una al inicio del </a:t>
            </a:r>
            <a:r>
              <a:rPr lang="es-ES" sz="5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proceso.</a:t>
            </a:r>
            <a:endParaRPr lang="es-ES" sz="5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6000" b="1" u="sng" dirty="0">
                <a:latin typeface="Arial" panose="020B0604020202020204" pitchFamily="34" charset="0"/>
                <a:cs typeface="Arial" panose="020B0604020202020204" pitchFamily="34" charset="0"/>
              </a:rPr>
              <a:t>NUEVO </a:t>
            </a:r>
            <a:r>
              <a:rPr lang="es-ES" sz="60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Ampliación fases </a:t>
            </a:r>
            <a:r>
              <a:rPr lang="es-ES" sz="6000" b="1" u="sng" dirty="0">
                <a:latin typeface="Arial" panose="020B0604020202020204" pitchFamily="34" charset="0"/>
                <a:cs typeface="Arial" panose="020B0604020202020204" pitchFamily="34" charset="0"/>
              </a:rPr>
              <a:t>subvencionables (2 líneas)</a:t>
            </a:r>
            <a:r>
              <a:rPr lang="es-ES" sz="6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 algn="just">
              <a:buFontTx/>
              <a:buChar char="-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Diagnóstico 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+ Plan (salvedad sólo </a:t>
            </a: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Plan)</a:t>
            </a:r>
          </a:p>
          <a:p>
            <a:pPr lvl="0" algn="just">
              <a:buFontTx/>
              <a:buChar char="-"/>
            </a:pPr>
            <a:r>
              <a:rPr lang="es-ES" sz="5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</a:t>
            </a:r>
            <a:r>
              <a:rPr lang="es-ES" sz="5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Evaluación (salvedad sólo Evaluación)</a:t>
            </a:r>
          </a:p>
          <a:p>
            <a:pPr marL="0" indent="0" algn="just">
              <a:buNone/>
            </a:pP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Se acotan las </a:t>
            </a:r>
            <a:r>
              <a:rPr lang="es-ES" sz="5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acciones </a:t>
            </a:r>
            <a:r>
              <a:rPr lang="es-ES" sz="5600" u="sng" dirty="0">
                <a:latin typeface="Arial" panose="020B0604020202020204" pitchFamily="34" charset="0"/>
                <a:cs typeface="Arial" panose="020B0604020202020204" pitchFamily="34" charset="0"/>
              </a:rPr>
              <a:t>subvencionables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en fase </a:t>
            </a:r>
            <a:r>
              <a:rPr lang="es-ES" sz="5600" u="sng" dirty="0">
                <a:latin typeface="Arial" panose="020B0604020202020204" pitchFamily="34" charset="0"/>
                <a:cs typeface="Arial" panose="020B0604020202020204" pitchFamily="34" charset="0"/>
              </a:rPr>
              <a:t>Implementación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i="1" dirty="0">
                <a:latin typeface="Arial" panose="020B0604020202020204" pitchFamily="34" charset="0"/>
                <a:cs typeface="Arial" panose="020B0604020202020204" pitchFamily="34" charset="0"/>
              </a:rPr>
              <a:t>(equilibrio entre apoyo AVCD y compromiso organizacional</a:t>
            </a:r>
            <a:r>
              <a:rPr lang="es-ES" sz="5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s-ES" sz="5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Tx/>
              <a:buChar char="-"/>
            </a:pPr>
            <a:endParaRPr lang="es-E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Tx/>
              <a:buChar char="-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Formación (vinculada a carencias/necesidades detectadas, a procesos GBA, NO genéricas),</a:t>
            </a:r>
          </a:p>
          <a:p>
            <a:pPr lvl="0" algn="just">
              <a:buFontTx/>
              <a:buChar char="-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Intercambio experiencias,</a:t>
            </a:r>
          </a:p>
          <a:p>
            <a:pPr lvl="0" algn="just">
              <a:buFontTx/>
              <a:buChar char="-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Sistematizaciones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publicaciones.</a:t>
            </a: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 descr="Logo Gobiern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78" y="0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ogo AGENCIA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77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738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8965" y="438150"/>
            <a:ext cx="8229600" cy="766763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Novedades del nuevo Decreto </a:t>
            </a:r>
            <a:r>
              <a:rPr lang="es-E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2018)</a:t>
            </a:r>
            <a:endParaRPr lang="es-E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733256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ES" sz="5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 se subvenciona parte del salario de RG</a:t>
            </a:r>
            <a:r>
              <a:rPr lang="es-ES" sz="5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 3 primeras fases).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Compromiso de </a:t>
            </a:r>
            <a:r>
              <a:rPr lang="es-ES" sz="5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mantener estructuras de género </a:t>
            </a: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durante todas las fases.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Si se pide financiación para sólo Plan: que no hayan transcurrido más de 2 años desde la realización del diagnóstico previo.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Si se pide financiación para sólo Evaluación: que no haya transcurrido 1 año desde la fecha de finalización de la ejecución del Plan.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5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Periodo</a:t>
            </a: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de ejecución de las acciones contenidas en el </a:t>
            </a:r>
            <a:r>
              <a:rPr lang="es-ES" sz="5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: no inferior a 24 meses.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5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Plazos de ejecución</a:t>
            </a: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Diagnóstico + Plan: entre 6 y 24 meses.</a:t>
            </a:r>
          </a:p>
          <a:p>
            <a:pPr algn="just">
              <a:buFontTx/>
              <a:buChar char="-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Sólo Plan: entre 6 y 9 meses.</a:t>
            </a:r>
          </a:p>
          <a:p>
            <a:pPr algn="just">
              <a:buFontTx/>
              <a:buChar char="-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Para Implementación + Evaluación:</a:t>
            </a:r>
          </a:p>
          <a:p>
            <a:pPr lvl="1" algn="just">
              <a:buFontTx/>
              <a:buChar char="-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Si se apoya la totalidad de la Implementación: entre 27 y 36 meses.</a:t>
            </a:r>
          </a:p>
          <a:p>
            <a:pPr lvl="1" algn="just">
              <a:buFontTx/>
              <a:buChar char="-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Si se apoya parte de la Implementación: no inferior a 18 meses.</a:t>
            </a:r>
          </a:p>
          <a:p>
            <a:pPr marL="342900" lvl="1" indent="-342900" algn="just">
              <a:buFontTx/>
              <a:buChar char="-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Sólo 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Evaluación: máximo 6 meses</a:t>
            </a: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1" indent="-342900" algn="just">
              <a:buFontTx/>
              <a:buChar char="-"/>
            </a:pP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algn="just">
              <a:buFont typeface="Wingdings" panose="05000000000000000000" pitchFamily="2" charset="2"/>
              <a:buChar char="ü"/>
            </a:pPr>
            <a:r>
              <a:rPr lang="es-ES" sz="5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Cuantía ayudas</a:t>
            </a: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56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5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ctualización de </a:t>
            </a:r>
            <a:r>
              <a:rPr lang="es-ES" sz="5600" i="1" dirty="0">
                <a:latin typeface="Arial" panose="020B0604020202020204" pitchFamily="34" charset="0"/>
                <a:cs typeface="Arial" panose="020B0604020202020204" pitchFamily="34" charset="0"/>
              </a:rPr>
              <a:t>las cantidades de </a:t>
            </a:r>
            <a:r>
              <a:rPr lang="es-ES" sz="5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subvención</a:t>
            </a: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0" lvl="1" indent="0" algn="just">
              <a:buNone/>
            </a:pP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algn="just">
              <a:buFontTx/>
              <a:buChar char="-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Para Diagnóstico + Plan: hasta 42.000 €</a:t>
            </a:r>
          </a:p>
          <a:p>
            <a:pPr marL="285750" lvl="1" algn="just">
              <a:buFontTx/>
              <a:buChar char="-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Para sólo Plan: hasta 16.000 €</a:t>
            </a:r>
          </a:p>
          <a:p>
            <a:pPr marL="285750" lvl="1" algn="just">
              <a:buFontTx/>
              <a:buChar char="-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Para Implementación + Evaluación: hasta 40.000 €</a:t>
            </a:r>
          </a:p>
          <a:p>
            <a:pPr marL="285750" lvl="1" algn="just">
              <a:buFontTx/>
              <a:buChar char="-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Para sólo Evaluación: hasta 7.000 €</a:t>
            </a: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 descr="Logo Gobiern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78" y="0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ogo AGENCIA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77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502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8965" y="438150"/>
            <a:ext cx="8229600" cy="766763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Novedades del nuevo Decreto </a:t>
            </a:r>
            <a:r>
              <a:rPr lang="es-E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2018)</a:t>
            </a:r>
            <a:endParaRPr lang="es-E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733256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endParaRPr lang="es-ES" sz="560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5600" b="1" u="sng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Gastos subvencionables</a:t>
            </a:r>
            <a:r>
              <a:rPr lang="es-ES" sz="5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E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5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Para Diagnóstico + Plan</a:t>
            </a: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Facilitación externa para Diagnóstico,</a:t>
            </a:r>
          </a:p>
          <a:p>
            <a:pPr algn="just">
              <a:buFontTx/>
              <a:buChar char="-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Facilitación externa para Plan,</a:t>
            </a:r>
          </a:p>
          <a:p>
            <a:pPr algn="just">
              <a:buFontTx/>
              <a:buChar char="-"/>
            </a:pPr>
            <a:r>
              <a:rPr lang="es-ES" sz="5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NUEVO: Salario de la RG (máximo 50% dedicación),</a:t>
            </a:r>
          </a:p>
          <a:p>
            <a:pPr algn="just">
              <a:buFontTx/>
              <a:buChar char="-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Costes Indirectos (máximo 10% subvención)</a:t>
            </a:r>
            <a:endParaRPr lang="es-ES" sz="5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E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5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Para sólo Plan</a:t>
            </a: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: igual (menos facilitación para Diagnóstico)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5600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Implementación + Evaluación</a:t>
            </a:r>
            <a:r>
              <a:rPr lang="es-ES" sz="5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NUEVO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Formación (puntual)</a:t>
            </a:r>
          </a:p>
          <a:p>
            <a:pPr algn="just">
              <a:buFontTx/>
              <a:buChar char="-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Viajes y estancias para Intercambio experiencias</a:t>
            </a:r>
          </a:p>
          <a:p>
            <a:pPr algn="just">
              <a:buFontTx/>
              <a:buChar char="-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Publicaciones y Sistematizaciones (contratación de servicios y personal)</a:t>
            </a:r>
          </a:p>
          <a:p>
            <a:pPr algn="just">
              <a:buFontTx/>
              <a:buChar char="-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Servicios evaluación externa,</a:t>
            </a:r>
          </a:p>
          <a:p>
            <a:pPr algn="just">
              <a:buFontTx/>
              <a:buChar char="-"/>
            </a:pP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Salario de la RG (máximo 50% dedicación</a:t>
            </a: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algn="just">
              <a:buFontTx/>
              <a:buChar char="-"/>
            </a:pP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Costes Indirectos (máximo 10% subvención)</a:t>
            </a:r>
            <a:endParaRPr lang="es-ES" sz="5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E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5600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sólo Evaluación</a:t>
            </a:r>
            <a:r>
              <a:rPr lang="es-ES" sz="5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NUEVO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Servicios 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evaluación externa</a:t>
            </a: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>
              <a:buFontTx/>
              <a:buChar char="-"/>
            </a:pP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Costes Indirectos (máximo 10% subvención)</a:t>
            </a:r>
            <a:endParaRPr lang="es-ES" sz="5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E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 descr="Logo Gobiern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78" y="0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ogo AGENCIA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77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77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8965" y="438150"/>
            <a:ext cx="8229600" cy="766763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Novedades del nuevo Decreto </a:t>
            </a:r>
            <a:r>
              <a:rPr lang="es-E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2018)</a:t>
            </a:r>
            <a:endParaRPr lang="es-E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733256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endParaRPr lang="es-ES" sz="560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5600" b="1" u="sng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CRITERIOS DE VALORACIÓN</a:t>
            </a:r>
            <a:r>
              <a:rPr lang="es-ES" sz="5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PARA DIAGNÓSTICO </a:t>
            </a:r>
            <a:r>
              <a:rPr lang="es-ES" sz="5600" b="1" u="sng" dirty="0">
                <a:latin typeface="Arial" panose="020B0604020202020204" pitchFamily="34" charset="0"/>
                <a:cs typeface="Arial" panose="020B0604020202020204" pitchFamily="34" charset="0"/>
              </a:rPr>
              <a:t>Y PLAN:</a:t>
            </a:r>
          </a:p>
          <a:p>
            <a:endParaRPr lang="es-ES" sz="5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5600" b="1" dirty="0">
                <a:latin typeface="Arial" panose="020B0604020202020204" pitchFamily="34" charset="0"/>
                <a:cs typeface="Arial" panose="020B0604020202020204" pitchFamily="34" charset="0"/>
              </a:rPr>
              <a:t>1.- </a:t>
            </a:r>
            <a:r>
              <a:rPr lang="es-ES_tradnl" sz="5600" b="1" cap="all" dirty="0">
                <a:latin typeface="Arial" panose="020B0604020202020204" pitchFamily="34" charset="0"/>
                <a:cs typeface="Arial" panose="020B0604020202020204" pitchFamily="34" charset="0"/>
              </a:rPr>
              <a:t>CALIDAD de la propuesta presentada</a:t>
            </a:r>
            <a:r>
              <a:rPr lang="es-ES_tradnl" sz="5600" b="1" dirty="0">
                <a:latin typeface="Arial" panose="020B0604020202020204" pitchFamily="34" charset="0"/>
                <a:cs typeface="Arial" panose="020B0604020202020204" pitchFamily="34" charset="0"/>
              </a:rPr>
              <a:t> (hasta 60 puntos</a:t>
            </a:r>
            <a:r>
              <a:rPr lang="es-ES_tradnl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_tradnl" sz="5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5600" b="1" dirty="0">
                <a:latin typeface="Arial" panose="020B0604020202020204" pitchFamily="34" charset="0"/>
                <a:cs typeface="Arial" panose="020B0604020202020204" pitchFamily="34" charset="0"/>
              </a:rPr>
              <a:t>1.1.- Metodologías participativas (hasta 30 puntos):</a:t>
            </a: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_tradnl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5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Descripción</a:t>
            </a:r>
            <a:r>
              <a:rPr lang="es-ES_tradnl" sz="5600" i="1" dirty="0">
                <a:latin typeface="Arial" panose="020B0604020202020204" pitchFamily="34" charset="0"/>
                <a:cs typeface="Arial" panose="020B0604020202020204" pitchFamily="34" charset="0"/>
              </a:rPr>
              <a:t>; empleo y argumentación de su pertinencia; cómo lograr alta participación.</a:t>
            </a:r>
          </a:p>
          <a:p>
            <a:pPr marL="285750" indent="-285750" algn="just">
              <a:buFontTx/>
              <a:buChar char="-"/>
            </a:pPr>
            <a:endParaRPr lang="es-ES_tradnl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5600" b="1" dirty="0">
                <a:latin typeface="Arial" panose="020B0604020202020204" pitchFamily="34" charset="0"/>
                <a:cs typeface="Arial" panose="020B0604020202020204" pitchFamily="34" charset="0"/>
              </a:rPr>
              <a:t>1.2.- Idoneidad de las estructuras de género propuestas (hasta 25 puntos):</a:t>
            </a: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_tradnl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5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Experiencia </a:t>
            </a:r>
            <a:r>
              <a:rPr lang="es-ES_tradnl" sz="5600" i="1" dirty="0">
                <a:latin typeface="Arial" panose="020B0604020202020204" pitchFamily="34" charset="0"/>
                <a:cs typeface="Arial" panose="020B0604020202020204" pitchFamily="34" charset="0"/>
              </a:rPr>
              <a:t>y formación de la </a:t>
            </a:r>
            <a:r>
              <a:rPr lang="es-ES" sz="5600" i="1" dirty="0">
                <a:latin typeface="Arial" panose="020B0604020202020204" pitchFamily="34" charset="0"/>
                <a:cs typeface="Arial" panose="020B0604020202020204" pitchFamily="34" charset="0"/>
              </a:rPr>
              <a:t>RG; </a:t>
            </a:r>
            <a:r>
              <a:rPr lang="es-ES_tradnl" sz="5600" i="1" dirty="0">
                <a:latin typeface="Arial" panose="020B0604020202020204" pitchFamily="34" charset="0"/>
                <a:cs typeface="Arial" panose="020B0604020202020204" pitchFamily="34" charset="0"/>
              </a:rPr>
              <a:t>Composición del GIG (</a:t>
            </a:r>
            <a:r>
              <a:rPr lang="es-ES_tradnl" sz="5600" i="1" u="sng" dirty="0">
                <a:latin typeface="Arial" panose="020B0604020202020204" pitchFamily="34" charset="0"/>
                <a:cs typeface="Arial" panose="020B0604020202020204" pitchFamily="34" charset="0"/>
              </a:rPr>
              <a:t>obligatorio</a:t>
            </a:r>
            <a:r>
              <a:rPr lang="es-ES_tradnl" sz="5600" i="1" dirty="0">
                <a:latin typeface="Arial" panose="020B0604020202020204" pitchFamily="34" charset="0"/>
                <a:cs typeface="Arial" panose="020B0604020202020204" pitchFamily="34" charset="0"/>
              </a:rPr>
              <a:t>: participación Dirección)</a:t>
            </a:r>
          </a:p>
          <a:p>
            <a:pPr algn="just"/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1.3</a:t>
            </a:r>
            <a:r>
              <a:rPr lang="es-ES_tradnl" sz="5600" b="1" dirty="0">
                <a:latin typeface="Arial" panose="020B0604020202020204" pitchFamily="34" charset="0"/>
                <a:cs typeface="Arial" panose="020B0604020202020204" pitchFamily="34" charset="0"/>
              </a:rPr>
              <a:t>.- Plan de trabajo previsto (hasta 5 puntos):</a:t>
            </a:r>
            <a:r>
              <a:rPr lang="es-ES_tradnl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5600" i="1" dirty="0">
                <a:latin typeface="Arial" panose="020B0604020202020204" pitchFamily="34" charset="0"/>
                <a:cs typeface="Arial" panose="020B0604020202020204" pitchFamily="34" charset="0"/>
              </a:rPr>
              <a:t>descripción; cronograma</a:t>
            </a:r>
            <a:r>
              <a:rPr lang="es-ES_tradnl" sz="5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5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5600" b="1" dirty="0">
                <a:latin typeface="Arial" panose="020B0604020202020204" pitchFamily="34" charset="0"/>
                <a:cs typeface="Arial" panose="020B0604020202020204" pitchFamily="34" charset="0"/>
              </a:rPr>
              <a:t>2.- IDONEIDAD DE LA DINAMIZACIÓN EXTERNA (hasta 40 puntos</a:t>
            </a:r>
            <a:r>
              <a:rPr lang="es-ES_tradnl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_tradnl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5600" b="1" dirty="0">
                <a:latin typeface="Arial" panose="020B0604020202020204" pitchFamily="34" charset="0"/>
                <a:cs typeface="Arial" panose="020B0604020202020204" pitchFamily="34" charset="0"/>
              </a:rPr>
              <a:t>2.1.- Formación de la(s) persona(s) física(s) o jurídica(s) externa(s) (hasta 15 puntos</a:t>
            </a:r>
            <a:r>
              <a:rPr lang="es-ES_tradnl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5600" b="1" dirty="0">
                <a:latin typeface="Arial" panose="020B0604020202020204" pitchFamily="34" charset="0"/>
                <a:cs typeface="Arial" panose="020B0604020202020204" pitchFamily="34" charset="0"/>
              </a:rPr>
              <a:t>2.2.- Experiencia de la(s) persona(s) física(s) o jurídica(s) externas (hasta 15 puntos</a:t>
            </a:r>
            <a:r>
              <a:rPr lang="es-ES_tradnl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_tradnl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5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_tradnl" sz="5600" i="1" dirty="0">
                <a:latin typeface="Arial" panose="020B0604020202020204" pitchFamily="34" charset="0"/>
                <a:cs typeface="Arial" panose="020B0604020202020204" pitchFamily="34" charset="0"/>
              </a:rPr>
              <a:t>GED y/o CD; en igualdad; en metodologías participativas y gestión procesos participativos.</a:t>
            </a:r>
            <a:endParaRPr lang="es-ES" sz="5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_tradnl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5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_tradnl" sz="5600" i="1" dirty="0">
                <a:latin typeface="Arial" panose="020B0604020202020204" pitchFamily="34" charset="0"/>
                <a:cs typeface="Arial" panose="020B0604020202020204" pitchFamily="34" charset="0"/>
              </a:rPr>
              <a:t>elaboración de diagnósticos y planes igualdad; trabajo en ONGD y organizaciones sociales; en gestión y dinamización de procesos participativos, en acompañamiento procesos fortalecimiento organizativo.</a:t>
            </a:r>
            <a:endParaRPr lang="es-ES" sz="5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5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5600" b="1" dirty="0">
                <a:latin typeface="Arial" panose="020B0604020202020204" pitchFamily="34" charset="0"/>
                <a:cs typeface="Arial" panose="020B0604020202020204" pitchFamily="34" charset="0"/>
              </a:rPr>
              <a:t>2.3.- Homologación por parte de Emakunde-Instituto Vasco de la Mujer de la persona física o jurídica externa como consultora homologada en materia de igualdad de mujeres y hombres (hasta 10 puntos</a:t>
            </a:r>
            <a:r>
              <a:rPr lang="es-ES_tradnl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5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E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E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 descr="Logo Gobiern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78" y="0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ogo AGENCIA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77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655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8965" y="438150"/>
            <a:ext cx="8229600" cy="766763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Novedades del nuevo Decreto </a:t>
            </a:r>
            <a:r>
              <a:rPr lang="es-E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2018)</a:t>
            </a:r>
            <a:endParaRPr lang="es-E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73325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endParaRPr lang="es-ES" sz="140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400" b="1" u="sng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CRITERIOS DE VALORACIÓN</a:t>
            </a:r>
            <a:r>
              <a:rPr lang="es-E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PARA SÓLO PLAN</a:t>
            </a:r>
            <a:r>
              <a:rPr lang="es-E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Mismos criterios para las entidades que ya dispongan de un Diagnóstico Participativo de Género que cumpla los requisitos establecidos en el artículo 3.a).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E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E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 descr="Logo Gobiern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78" y="0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ogo AGENCIA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77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147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8965" y="438150"/>
            <a:ext cx="8229600" cy="766763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Novedades del nuevo Decreto </a:t>
            </a:r>
            <a:r>
              <a:rPr lang="es-E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2018)</a:t>
            </a:r>
            <a:endParaRPr lang="es-E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733256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endParaRPr lang="es-ES" sz="560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5600" b="1" u="sng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CRITERIOS DE VALORACIÓN</a:t>
            </a:r>
            <a:r>
              <a:rPr lang="es-ES" sz="5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PARA IMPLEMENTACIÓN Y EVALUACIÓN </a:t>
            </a:r>
            <a:r>
              <a:rPr lang="es-ES" sz="5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(1 de 2):</a:t>
            </a:r>
          </a:p>
          <a:p>
            <a:pPr marL="0" indent="0" algn="just">
              <a:buNone/>
            </a:pPr>
            <a:endParaRPr lang="es-ES_tradnl" sz="5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_tradnl" sz="5600" b="1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es-ES_tradnl" sz="5600" b="1" cap="all" dirty="0">
                <a:latin typeface="Arial" panose="020B0604020202020204" pitchFamily="34" charset="0"/>
                <a:cs typeface="Arial" panose="020B0604020202020204" pitchFamily="34" charset="0"/>
              </a:rPr>
              <a:t>CALIDAD de la propuesta presentada</a:t>
            </a:r>
            <a:r>
              <a:rPr lang="es-ES_tradnl" sz="5600" b="1" dirty="0">
                <a:latin typeface="Arial" panose="020B0604020202020204" pitchFamily="34" charset="0"/>
                <a:cs typeface="Arial" panose="020B0604020202020204" pitchFamily="34" charset="0"/>
              </a:rPr>
              <a:t> (hasta 70 puntos</a:t>
            </a:r>
            <a:r>
              <a:rPr lang="es-ES_tradnl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_tradnl" sz="5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sz="5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5600" b="1" dirty="0">
                <a:latin typeface="Arial" panose="020B0604020202020204" pitchFamily="34" charset="0"/>
                <a:cs typeface="Arial" panose="020B0604020202020204" pitchFamily="34" charset="0"/>
              </a:rPr>
              <a:t>1.1.- Justificación y descripción de las acciones para las que se solicita financiación (hasta 15 puntos</a:t>
            </a:r>
            <a:r>
              <a:rPr lang="es-ES_tradnl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ES_tradnl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5600" i="1" dirty="0">
                <a:latin typeface="Arial" panose="020B0604020202020204" pitchFamily="34" charset="0"/>
                <a:cs typeface="Arial" panose="020B0604020202020204" pitchFamily="34" charset="0"/>
              </a:rPr>
              <a:t>Relacionadas con </a:t>
            </a:r>
            <a:r>
              <a:rPr lang="es-ES_tradnl" sz="5600" i="1" dirty="0">
                <a:latin typeface="Arial" panose="020B0604020202020204" pitchFamily="34" charset="0"/>
                <a:cs typeface="Arial" panose="020B0604020202020204" pitchFamily="34" charset="0"/>
              </a:rPr>
              <a:t>los ejes de: disminución desigualdades, empoderamiento mujeres, transversalidad género.</a:t>
            </a:r>
          </a:p>
          <a:p>
            <a:pPr marL="0" indent="0" algn="just">
              <a:buNone/>
            </a:pPr>
            <a:r>
              <a:rPr lang="es-ES_tradnl" sz="5600" i="1" dirty="0">
                <a:latin typeface="Arial" panose="020B0604020202020204" pitchFamily="34" charset="0"/>
                <a:cs typeface="Arial" panose="020B0604020202020204" pitchFamily="34" charset="0"/>
              </a:rPr>
              <a:t>Deben dar respuesta a las desigualdades detectadas en el diagnóstico.</a:t>
            </a:r>
          </a:p>
          <a:p>
            <a:pPr marL="0" indent="0" algn="just">
              <a:buNone/>
            </a:pPr>
            <a:r>
              <a:rPr lang="es-ES_tradnl" sz="5600" i="1" u="sng" dirty="0">
                <a:latin typeface="Arial" panose="020B0604020202020204" pitchFamily="34" charset="0"/>
                <a:cs typeface="Arial" panose="020B0604020202020204" pitchFamily="34" charset="0"/>
              </a:rPr>
              <a:t>Obligatorio</a:t>
            </a:r>
            <a:r>
              <a:rPr lang="es-ES_tradnl" sz="5600" i="1" dirty="0">
                <a:latin typeface="Arial" panose="020B0604020202020204" pitchFamily="34" charset="0"/>
                <a:cs typeface="Arial" panose="020B0604020202020204" pitchFamily="34" charset="0"/>
              </a:rPr>
              <a:t>: ubicadas en las partidas financiables: formación, intercambio experiencias, sistematizaciones y </a:t>
            </a:r>
            <a:r>
              <a:rPr lang="es-ES_tradnl" sz="5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publicaciones.</a:t>
            </a:r>
            <a:endParaRPr lang="es-ES_tradnl" sz="5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5600" i="1" dirty="0">
                <a:latin typeface="Arial" panose="020B0604020202020204" pitchFamily="34" charset="0"/>
                <a:cs typeface="Arial" panose="020B0604020202020204" pitchFamily="34" charset="0"/>
              </a:rPr>
              <a:t>Si se pide para formación: que respondan a necesidades detectadas del diagnóstico, relacionado con procesos pro-equidad (quedan excluidas las formaciones genéricas o de inserción de la perspectiva de género en las iniciativas de cooperación).</a:t>
            </a:r>
            <a:endParaRPr lang="es-ES" sz="5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5600" i="1" u="sng" dirty="0">
                <a:latin typeface="Arial" panose="020B0604020202020204" pitchFamily="34" charset="0"/>
                <a:cs typeface="Arial" panose="020B0604020202020204" pitchFamily="34" charset="0"/>
              </a:rPr>
              <a:t>Obligatorio</a:t>
            </a:r>
            <a:r>
              <a:rPr lang="es-ES_tradnl" sz="5600" i="1" dirty="0">
                <a:latin typeface="Arial" panose="020B0604020202020204" pitchFamily="34" charset="0"/>
                <a:cs typeface="Arial" panose="020B0604020202020204" pitchFamily="34" charset="0"/>
              </a:rPr>
              <a:t>: alguna medida/acción del Plan relacionada con la cultura organizacional.</a:t>
            </a:r>
            <a:endParaRPr lang="es-ES" sz="5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5600" b="1" dirty="0">
                <a:latin typeface="Arial" panose="020B0604020202020204" pitchFamily="34" charset="0"/>
                <a:cs typeface="Arial" panose="020B0604020202020204" pitchFamily="34" charset="0"/>
              </a:rPr>
              <a:t>1.2.- Viabilidad técnica y económica de las acciones, en cuanto a recursos, metodología calendario y </a:t>
            </a:r>
            <a:r>
              <a:rPr lang="es-ES_tradnl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presupuesto</a:t>
            </a:r>
            <a:r>
              <a:rPr lang="es-ES_tradnl" sz="5600" b="1" dirty="0">
                <a:latin typeface="Arial" panose="020B0604020202020204" pitchFamily="34" charset="0"/>
                <a:cs typeface="Arial" panose="020B0604020202020204" pitchFamily="34" charset="0"/>
              </a:rPr>
              <a:t>, para las que se solicita financiación (hasta 40 puntos).</a:t>
            </a: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_tradnl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5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Descripción </a:t>
            </a:r>
            <a:r>
              <a:rPr lang="es-ES_tradnl" sz="5600" i="1" dirty="0">
                <a:latin typeface="Arial" panose="020B0604020202020204" pitchFamily="34" charset="0"/>
                <a:cs typeface="Arial" panose="020B0604020202020204" pitchFamily="34" charset="0"/>
              </a:rPr>
              <a:t>acciones; Idoneidad estructuras de género </a:t>
            </a:r>
            <a:r>
              <a:rPr lang="es-ES_tradnl" sz="5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propuestas.</a:t>
            </a:r>
            <a:endParaRPr lang="es-ES_tradnl" sz="5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5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Metodologías </a:t>
            </a:r>
            <a:r>
              <a:rPr lang="es-ES_tradnl" sz="5600" i="1" dirty="0">
                <a:latin typeface="Arial" panose="020B0604020202020204" pitchFamily="34" charset="0"/>
                <a:cs typeface="Arial" panose="020B0604020202020204" pitchFamily="34" charset="0"/>
              </a:rPr>
              <a:t>participativas; cómo lograr alta </a:t>
            </a:r>
            <a:r>
              <a:rPr lang="es-ES_tradnl" sz="5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participación.</a:t>
            </a:r>
          </a:p>
          <a:p>
            <a:pPr marL="0" indent="0" algn="just">
              <a:buNone/>
            </a:pPr>
            <a:r>
              <a:rPr lang="es-ES_tradnl" sz="5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Relación actividad/medios y costes.</a:t>
            </a:r>
            <a:endParaRPr lang="es-ES_tradnl" sz="5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5600" i="1" dirty="0">
                <a:latin typeface="Arial" panose="020B0604020202020204" pitchFamily="34" charset="0"/>
                <a:cs typeface="Arial" panose="020B0604020202020204" pitchFamily="34" charset="0"/>
              </a:rPr>
              <a:t>Plan de trabajo.</a:t>
            </a:r>
          </a:p>
          <a:p>
            <a:pPr marL="0" indent="0" algn="just">
              <a:buNone/>
            </a:pPr>
            <a:r>
              <a:rPr lang="es-ES_tradnl" sz="5600" i="1" dirty="0">
                <a:latin typeface="Arial" panose="020B0604020202020204" pitchFamily="34" charset="0"/>
                <a:cs typeface="Arial" panose="020B0604020202020204" pitchFamily="34" charset="0"/>
              </a:rPr>
              <a:t>Sostenibilidad del </a:t>
            </a:r>
            <a:r>
              <a:rPr lang="es-ES_tradnl" sz="5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proceso.</a:t>
            </a:r>
            <a:endParaRPr lang="es-ES_tradnl" sz="5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5600" b="1" dirty="0">
                <a:latin typeface="Arial" panose="020B0604020202020204" pitchFamily="34" charset="0"/>
                <a:cs typeface="Arial" panose="020B0604020202020204" pitchFamily="34" charset="0"/>
              </a:rPr>
              <a:t>1.3.- Descripción general de la evaluación posterior a realizar: resultados que se esperan obtener, metodología propuesta, participación de la organización, perfil/características de la facilitación externa (hasta 15 puntos).</a:t>
            </a: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s-ES" sz="5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5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E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E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 descr="Logo Gobiern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78" y="0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ogo AGENCIA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77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147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8965" y="438150"/>
            <a:ext cx="8229600" cy="766763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Novedades del nuevo Decreto </a:t>
            </a:r>
            <a:r>
              <a:rPr lang="es-E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2018)</a:t>
            </a:r>
            <a:endParaRPr lang="es-E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73325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ES" sz="1400" b="1" u="sng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CRITERIOS DE VALORACIÓN</a:t>
            </a:r>
            <a:r>
              <a:rPr lang="es-E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PARA IMPLEMENTACIÓN Y EVALUACIÓN </a:t>
            </a:r>
            <a:r>
              <a:rPr lang="es-ES" sz="1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(2 de 2):</a:t>
            </a:r>
            <a:endParaRPr lang="es-ES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s-ES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2.- IDONEIDAD DE LA DINAMIZACIÓN EXTERNA (hasta 30 puntos):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2.1.- Formación y conocimientos en género y desarrollo, cooperación al desarrollo, igualdad de mujeres y hombres, metodologías participativas, gestión de procesos participativos y evaluación con perspectiva de género (hasta 12 puntos).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2.2.- Experiencia de trabajo en organizaciones sociales, en elaboración de diagnósticos y planes de igualdad, en la gestión de procesos participativos, en el acompañamiento a procesos de fortalecimiento organizativo y en evaluaciones con perspectiva de género (máximo 12 puntos).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2.3.- Homologación por parte de Emakunde-Instituto Vasco de la Mujer de la persona física o jurídica externa como consultora homologada en materia de igualdad de mujeres y hombres (hasta 6 puntos).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s-ES" sz="56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s-ES" sz="5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5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E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E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 descr="Logo Gobiern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78" y="0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ogo AGENCIA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77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210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8965" y="438150"/>
            <a:ext cx="8229600" cy="766763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Novedades del nuevo Decreto </a:t>
            </a:r>
            <a:r>
              <a:rPr lang="es-E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2018)</a:t>
            </a:r>
            <a:endParaRPr lang="es-E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733256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endParaRPr lang="es-ES" sz="560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5600" b="1" u="sng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CRITERIOS DE VALORACIÓN</a:t>
            </a:r>
            <a:r>
              <a:rPr lang="es-ES" sz="5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PARA SÓLO EVALUACIÓN: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s-ES" sz="56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5600" b="1" dirty="0">
                <a:latin typeface="Arial" panose="020B0604020202020204" pitchFamily="34" charset="0"/>
                <a:cs typeface="Arial" panose="020B0604020202020204" pitchFamily="34" charset="0"/>
              </a:rPr>
              <a:t>1.- </a:t>
            </a:r>
            <a:r>
              <a:rPr lang="es-ES_tradnl" sz="5600" b="1" cap="all" dirty="0">
                <a:latin typeface="Arial" panose="020B0604020202020204" pitchFamily="34" charset="0"/>
                <a:cs typeface="Arial" panose="020B0604020202020204" pitchFamily="34" charset="0"/>
              </a:rPr>
              <a:t>CALIDAD de la propuesta presentada</a:t>
            </a:r>
            <a:r>
              <a:rPr lang="es-ES_tradnl" sz="5600" b="1" dirty="0">
                <a:latin typeface="Arial" panose="020B0604020202020204" pitchFamily="34" charset="0"/>
                <a:cs typeface="Arial" panose="020B0604020202020204" pitchFamily="34" charset="0"/>
              </a:rPr>
              <a:t> (hasta 60 puntos</a:t>
            </a:r>
            <a:r>
              <a:rPr lang="es-ES_tradnl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_tradnl" sz="5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5600" b="1" dirty="0">
                <a:latin typeface="Arial" panose="020B0604020202020204" pitchFamily="34" charset="0"/>
                <a:cs typeface="Arial" panose="020B0604020202020204" pitchFamily="34" charset="0"/>
              </a:rPr>
              <a:t>1.1.- Metodologías participativas (hasta 20 puntos):</a:t>
            </a: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_tradnl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5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Descripción</a:t>
            </a:r>
            <a:r>
              <a:rPr lang="es-ES_tradnl" sz="5600" i="1" dirty="0">
                <a:latin typeface="Arial" panose="020B0604020202020204" pitchFamily="34" charset="0"/>
                <a:cs typeface="Arial" panose="020B0604020202020204" pitchFamily="34" charset="0"/>
              </a:rPr>
              <a:t>; empleo y argumentación de su pertinencia; cómo lograr alta participación.</a:t>
            </a:r>
          </a:p>
          <a:p>
            <a:pPr algn="just"/>
            <a:endParaRPr lang="es-ES_tradnl" sz="5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5600" b="1" dirty="0">
                <a:latin typeface="Arial" panose="020B0604020202020204" pitchFamily="34" charset="0"/>
                <a:cs typeface="Arial" panose="020B0604020202020204" pitchFamily="34" charset="0"/>
              </a:rPr>
              <a:t>1.2.- Descripción de los términos de referencia presentados (hasta 40 puntos):</a:t>
            </a: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_tradnl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5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Fases </a:t>
            </a:r>
            <a:r>
              <a:rPr lang="es-ES_tradnl" sz="5600" i="1" dirty="0">
                <a:latin typeface="Arial" panose="020B0604020202020204" pitchFamily="34" charset="0"/>
                <a:cs typeface="Arial" panose="020B0604020202020204" pitchFamily="34" charset="0"/>
              </a:rPr>
              <a:t>de las que consta; objetivos a alcanzar; productos; contenidos a evaluar; indicadores propuestos; estrategia de difusión; r</a:t>
            </a:r>
            <a:r>
              <a:rPr lang="es-ES_tradnl" sz="5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ecursos </a:t>
            </a:r>
            <a:r>
              <a:rPr lang="es-ES_tradnl" sz="5600" i="1" dirty="0">
                <a:latin typeface="Arial" panose="020B0604020202020204" pitchFamily="34" charset="0"/>
                <a:cs typeface="Arial" panose="020B0604020202020204" pitchFamily="34" charset="0"/>
              </a:rPr>
              <a:t>humanos, técnicos y </a:t>
            </a:r>
            <a:r>
              <a:rPr lang="es-ES_tradnl" sz="5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materiales; cronograma.</a:t>
            </a:r>
            <a:endParaRPr lang="es-ES_tradnl" sz="5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5600" b="1" dirty="0">
                <a:latin typeface="Arial" panose="020B0604020202020204" pitchFamily="34" charset="0"/>
                <a:cs typeface="Arial" panose="020B0604020202020204" pitchFamily="34" charset="0"/>
              </a:rPr>
              <a:t>2.- </a:t>
            </a:r>
            <a:r>
              <a:rPr lang="es-ES_tradnl" sz="5600" b="1" cap="all" dirty="0">
                <a:latin typeface="Arial" panose="020B0604020202020204" pitchFamily="34" charset="0"/>
                <a:cs typeface="Arial" panose="020B0604020202020204" pitchFamily="34" charset="0"/>
              </a:rPr>
              <a:t>Idoneidad de la persona(s) evaluadora(s) externas </a:t>
            </a:r>
            <a:r>
              <a:rPr lang="es-ES_tradnl" sz="5600" b="1" dirty="0">
                <a:latin typeface="Arial" panose="020B0604020202020204" pitchFamily="34" charset="0"/>
                <a:cs typeface="Arial" panose="020B0604020202020204" pitchFamily="34" charset="0"/>
              </a:rPr>
              <a:t>(hasta 40 puntos</a:t>
            </a:r>
            <a:r>
              <a:rPr lang="es-ES_tradnl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5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sz="5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5600" b="1" dirty="0">
                <a:latin typeface="Arial" panose="020B0604020202020204" pitchFamily="34" charset="0"/>
                <a:cs typeface="Arial" panose="020B0604020202020204" pitchFamily="34" charset="0"/>
              </a:rPr>
              <a:t>2.1.- Formación y conocimientos en género y desarrollo, cooperación al desarrollo, igualdad de mujeres y hombres, metodologías participativas, gestión de procesos participativos y evaluación con perspectiva de género (hasta 16 puntos</a:t>
            </a:r>
            <a:r>
              <a:rPr lang="es-ES_tradnl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5600" b="1" dirty="0">
                <a:latin typeface="Arial" panose="020B0604020202020204" pitchFamily="34" charset="0"/>
                <a:cs typeface="Arial" panose="020B0604020202020204" pitchFamily="34" charset="0"/>
              </a:rPr>
              <a:t>2.2.- Experiencia de trabajo en organizaciones sociales, en elaboración de diagnósticos y planes de igualdad, en la gestión de procesos participativos, en el acompañamiento a procesos de fortalecimiento organizativo y en evaluaciones con perspectiva de género (máximo 16 puntos).</a:t>
            </a: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5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sz="5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5600" b="1" dirty="0">
                <a:latin typeface="Arial" panose="020B0604020202020204" pitchFamily="34" charset="0"/>
                <a:cs typeface="Arial" panose="020B0604020202020204" pitchFamily="34" charset="0"/>
              </a:rPr>
              <a:t>2.3.- Que estén homologadas por Emakunde como entidades consultoras para la prestación de asistencia técnica en materia de igualdad de mujeres y hombres a empresas y entidades (hasta 8 puntos).</a:t>
            </a:r>
            <a:endParaRPr lang="es-ES" sz="5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s-ES" sz="56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s-ES" sz="56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s-ES" sz="5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5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E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E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 descr="Logo Gobiern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78" y="0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ogo AGENCIA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77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482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8965" y="438150"/>
            <a:ext cx="8229600" cy="766763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Novedades del nuevo Decreto </a:t>
            </a:r>
            <a:r>
              <a:rPr lang="es-E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2018)</a:t>
            </a:r>
            <a:endParaRPr lang="es-E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73325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ES" sz="1800" b="1" u="sng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Pagos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s-ES" sz="1800" b="1" u="sng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 pagos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 financiación para: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s-ES" sz="1800" b="1" u="sng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Diagnóstico </a:t>
            </a:r>
            <a:r>
              <a:rPr lang="es-ES" sz="1800" u="sng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s-E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Implementación </a:t>
            </a:r>
            <a:r>
              <a:rPr lang="es-ES" sz="1800" u="sng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s-E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Hasta 60% subvención tras aceptación ayuda.</a:t>
            </a:r>
          </a:p>
          <a:p>
            <a:pPr marL="0" indent="0" algn="just">
              <a:buNone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Hasta 40% (previo informe y justificación documental)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Pago único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 financiación para: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1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sólo Plan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sólo Evaluación</a:t>
            </a: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Único pago tras aceptación ayuda.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s-E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s-ES" sz="56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s-ES" sz="56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s-ES" sz="5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5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E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E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 descr="Logo Gobiern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78" y="0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ogo AGENCIA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77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4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5252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ES" b="1" dirty="0" smtClean="0"/>
              <a:t>9:30-11:30:</a:t>
            </a:r>
          </a:p>
          <a:p>
            <a:pPr marL="0" indent="0">
              <a:buNone/>
            </a:pPr>
            <a:endParaRPr lang="es-E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" dirty="0" err="1" smtClean="0"/>
              <a:t>Ongietorri</a:t>
            </a:r>
            <a:r>
              <a:rPr lang="es-ES" dirty="0" smtClean="0"/>
              <a:t> // Ronda presentaciones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Ideas sobre el instrumento // Tresnaren </a:t>
            </a:r>
            <a:r>
              <a:rPr lang="es-ES" dirty="0" err="1" smtClean="0"/>
              <a:t>inguruko</a:t>
            </a:r>
            <a:r>
              <a:rPr lang="es-ES" dirty="0" smtClean="0"/>
              <a:t> </a:t>
            </a:r>
            <a:r>
              <a:rPr lang="es-ES" dirty="0" err="1" smtClean="0"/>
              <a:t>ideiak</a:t>
            </a:r>
            <a:endParaRPr lang="es-E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Conclusiones principales de la Evaluación // </a:t>
            </a:r>
            <a:r>
              <a:rPr lang="es-ES" dirty="0" err="1" smtClean="0"/>
              <a:t>Ebaluaketaren</a:t>
            </a:r>
            <a:r>
              <a:rPr lang="es-ES" dirty="0" smtClean="0"/>
              <a:t> </a:t>
            </a:r>
            <a:r>
              <a:rPr lang="es-ES" dirty="0" err="1" smtClean="0"/>
              <a:t>ondorioak</a:t>
            </a:r>
            <a:endParaRPr lang="es-E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Características, novedades nuevo Decreto // </a:t>
            </a:r>
            <a:r>
              <a:rPr lang="es-ES" dirty="0" err="1" smtClean="0"/>
              <a:t>Dekretu</a:t>
            </a:r>
            <a:r>
              <a:rPr lang="es-ES" dirty="0" smtClean="0"/>
              <a:t> </a:t>
            </a:r>
            <a:r>
              <a:rPr lang="es-ES" dirty="0" err="1" smtClean="0"/>
              <a:t>berriaren</a:t>
            </a:r>
            <a:r>
              <a:rPr lang="es-ES" dirty="0" smtClean="0"/>
              <a:t> </a:t>
            </a:r>
            <a:r>
              <a:rPr lang="es-ES" dirty="0" err="1" smtClean="0"/>
              <a:t>ezaugarriak</a:t>
            </a:r>
            <a:r>
              <a:rPr lang="es-ES" dirty="0" smtClean="0"/>
              <a:t>, </a:t>
            </a:r>
            <a:r>
              <a:rPr lang="es-ES" dirty="0" err="1" smtClean="0"/>
              <a:t>berrikuntzak</a:t>
            </a:r>
            <a:endParaRPr lang="es-E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Convocatoria 2018 </a:t>
            </a:r>
            <a:r>
              <a:rPr lang="es-ES" dirty="0" err="1"/>
              <a:t>D</a:t>
            </a:r>
            <a:r>
              <a:rPr lang="es-ES" dirty="0" err="1" smtClean="0"/>
              <a:t>eialdia</a:t>
            </a:r>
            <a:endParaRPr lang="es-E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Dudas, preguntas… </a:t>
            </a:r>
            <a:r>
              <a:rPr lang="es-ES" dirty="0" err="1" smtClean="0"/>
              <a:t>Zalantzak</a:t>
            </a:r>
            <a:r>
              <a:rPr lang="es-ES" dirty="0" smtClean="0"/>
              <a:t>, </a:t>
            </a:r>
            <a:r>
              <a:rPr lang="es-ES" dirty="0" err="1" smtClean="0"/>
              <a:t>galderak</a:t>
            </a:r>
            <a:r>
              <a:rPr lang="es-ES" dirty="0" smtClean="0"/>
              <a:t>…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b="1" dirty="0" smtClean="0"/>
              <a:t>11:30-12:00</a:t>
            </a:r>
            <a:r>
              <a:rPr lang="es-ES" dirty="0" smtClean="0"/>
              <a:t>: </a:t>
            </a:r>
            <a:r>
              <a:rPr lang="es-ES" dirty="0" err="1" smtClean="0"/>
              <a:t>Atsedenaldia</a:t>
            </a:r>
            <a:r>
              <a:rPr lang="es-ES" dirty="0" smtClean="0"/>
              <a:t> // Descanso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b="1" dirty="0" smtClean="0"/>
              <a:t>12:00-14:30:</a:t>
            </a:r>
          </a:p>
          <a:p>
            <a:pPr marL="0" indent="0">
              <a:buNone/>
            </a:pPr>
            <a:endParaRPr lang="es-ES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Taller participativo con la dinamización de Lorena Pajares Sánchez-en </a:t>
            </a:r>
            <a:r>
              <a:rPr lang="es-ES" dirty="0" err="1" smtClean="0"/>
              <a:t>eskutik</a:t>
            </a:r>
            <a:r>
              <a:rPr lang="es-ES" dirty="0" smtClean="0"/>
              <a:t> </a:t>
            </a:r>
            <a:r>
              <a:rPr lang="es-ES" dirty="0" err="1" smtClean="0"/>
              <a:t>Tailer</a:t>
            </a:r>
            <a:r>
              <a:rPr lang="es-ES" dirty="0" smtClean="0"/>
              <a:t> parte-</a:t>
            </a:r>
            <a:r>
              <a:rPr lang="es-ES" dirty="0" err="1" smtClean="0"/>
              <a:t>hartzailea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Picture 2" descr="Logo AGENCIA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77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Logo Gobierno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78" y="0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</a:t>
            </a:r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ordena // </a:t>
            </a:r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 </a:t>
            </a:r>
            <a:r>
              <a:rPr lang="es-E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día</a:t>
            </a:r>
          </a:p>
        </p:txBody>
      </p:sp>
    </p:spTree>
    <p:extLst>
      <p:ext uri="{BB962C8B-B14F-4D97-AF65-F5344CB8AC3E}">
        <p14:creationId xmlns:p14="http://schemas.microsoft.com/office/powerpoint/2010/main" val="2473159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8965" y="438150"/>
            <a:ext cx="8229600" cy="766763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Novedades del nuevo Decreto </a:t>
            </a:r>
            <a:r>
              <a:rPr lang="es-E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2018)</a:t>
            </a:r>
            <a:endParaRPr lang="es-E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73325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ES" sz="1400" b="1" u="sng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Modificaciones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s-ES" sz="1400" b="1" u="sng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Solicitud previa si cambios en:</a:t>
            </a:r>
          </a:p>
          <a:p>
            <a:pPr marL="0" indent="0" algn="just">
              <a:buNone/>
            </a:pPr>
            <a:endParaRPr lang="es-ES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dinamización externa,</a:t>
            </a:r>
          </a:p>
          <a:p>
            <a:pPr algn="just">
              <a:buFontTx/>
              <a:buChar char="-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composición GIG,</a:t>
            </a:r>
          </a:p>
          <a:p>
            <a:pPr algn="just">
              <a:buFontTx/>
              <a:buChar char="-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ersona RG,</a:t>
            </a:r>
          </a:p>
          <a:p>
            <a:pPr algn="just">
              <a:buFontTx/>
              <a:buChar char="-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etodología a emplear,</a:t>
            </a:r>
          </a:p>
          <a:p>
            <a:pPr algn="just">
              <a:buFontTx/>
              <a:buChar char="-"/>
            </a:pPr>
            <a:r>
              <a:rPr lang="es-ES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NUEVO: objetivos y resultados previstos,</a:t>
            </a:r>
          </a:p>
          <a:p>
            <a:pPr algn="just">
              <a:buFontTx/>
              <a:buChar char="-"/>
            </a:pPr>
            <a:r>
              <a:rPr lang="es-ES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NUEVO: presupuesto (variaciones en gastos subvencionable mayor de 20%)</a:t>
            </a:r>
          </a:p>
          <a:p>
            <a:pPr algn="just">
              <a:buFontTx/>
              <a:buChar char="-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Prórrogas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de hasta un máximo de 6 meses.</a:t>
            </a:r>
          </a:p>
          <a:p>
            <a:pPr marL="0" indent="0" algn="just">
              <a:buNone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COMISIONES MIXTAS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Entidad + dinamización externa + AVCD.</a:t>
            </a:r>
          </a:p>
          <a:p>
            <a:pPr algn="just">
              <a:buFontTx/>
              <a:buChar char="-"/>
            </a:pPr>
            <a:r>
              <a:rPr lang="es-ES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NUEVO: una al inicio del proceso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Intermedias: para acceder al 2º pago. Informe narrativo y financiero. Además de presentar el documento requerido: sea Diagnóstico (para D+P), sea memoria de implementación del Plan + fase evaluación (para I+E).</a:t>
            </a:r>
          </a:p>
          <a:p>
            <a:pPr algn="just">
              <a:buFontTx/>
              <a:buChar char="-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Final: Informe narrativo y financiero. Además de presentar el documentos requerido: sea Plan (para D+P), sea Evaluación (para I+E).</a:t>
            </a:r>
          </a:p>
          <a:p>
            <a:pPr algn="just">
              <a:buFontTx/>
              <a:buChar char="-"/>
            </a:pP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es-E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s-E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s-ES" sz="56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s-ES" sz="56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s-ES" sz="5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5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E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E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 descr="Logo Gobiern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78" y="0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ogo AGENCIA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77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894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72159"/>
            <a:ext cx="8229600" cy="829691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además…</a:t>
            </a:r>
            <a:endParaRPr lang="es-E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2565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ES" sz="4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Fomentar que en los Planes se 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propongan medidas orientadas a la prevención del </a:t>
            </a:r>
            <a:r>
              <a:rPr lang="es-ES" sz="5600" u="sng" dirty="0">
                <a:latin typeface="Arial" panose="020B0604020202020204" pitchFamily="34" charset="0"/>
                <a:cs typeface="Arial" panose="020B0604020202020204" pitchFamily="34" charset="0"/>
              </a:rPr>
              <a:t>acoso sexual y sexista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(estamos en coordinación con la Coordinadora de ONGD de Euskadi, así como con Emakunde).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Facilitar espacios para la </a:t>
            </a:r>
            <a:r>
              <a:rPr lang="es-ES" sz="5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Formación</a:t>
            </a: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, el </a:t>
            </a:r>
            <a:r>
              <a:rPr lang="es-ES" sz="5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y el </a:t>
            </a:r>
            <a:r>
              <a:rPr lang="es-ES" sz="5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Intercambio</a:t>
            </a: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685800" algn="just">
              <a:buFontTx/>
              <a:buChar char="-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menos 1 </a:t>
            </a: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anual, junto con la Coordinadora de ONGD de Euskadi.</a:t>
            </a:r>
          </a:p>
          <a:p>
            <a:pPr marL="685800" lvl="1" indent="-685800" algn="just">
              <a:buFontTx/>
              <a:buChar char="-"/>
            </a:pP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No se desglosarán los criterios de valoración en las Convocatorias: instrumento “vivo”, se proponen nuevas fases, experimentación, nutrirnos de los aprendizajes, etc.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5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del instrumento: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685800" algn="just">
              <a:buFontTx/>
              <a:buChar char="-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Cada 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5 años,</a:t>
            </a:r>
          </a:p>
          <a:p>
            <a:pPr marL="685800" lvl="1" indent="-685800" algn="just">
              <a:buFontTx/>
              <a:buChar char="-"/>
            </a:pP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Relacionado con su desarrollo: evaluaciones de procesos, sistematización buenas prácticas…</a:t>
            </a:r>
          </a:p>
          <a:p>
            <a:pPr algn="just"/>
            <a:endParaRPr lang="es-E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Propuesta de ir </a:t>
            </a:r>
            <a:r>
              <a:rPr lang="es-E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-elaborando una especie de </a:t>
            </a:r>
            <a:r>
              <a:rPr lang="es-ES" sz="5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documento guía de los procesos</a:t>
            </a: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GBA: factores facilitadores, dificultades y resistencias, logros, impactos, batería de indicadores,…</a:t>
            </a:r>
          </a:p>
          <a:p>
            <a:pPr marL="0" indent="0" algn="just">
              <a:buNone/>
            </a:pP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5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GBA </a:t>
            </a:r>
            <a:r>
              <a:rPr lang="es-ES" sz="5600" u="sng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ES" sz="5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AVCD</a:t>
            </a: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: en proceso.</a:t>
            </a: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Decreto GBA en </a:t>
            </a:r>
            <a:r>
              <a:rPr lang="es-ES" sz="5600" u="sng" dirty="0">
                <a:latin typeface="Arial" panose="020B0604020202020204" pitchFamily="34" charset="0"/>
                <a:cs typeface="Arial" panose="020B0604020202020204" pitchFamily="34" charset="0"/>
              </a:rPr>
              <a:t>Nuevo PD </a:t>
            </a:r>
            <a:r>
              <a:rPr lang="es-ES" sz="5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2018-2021</a:t>
            </a:r>
            <a:r>
              <a:rPr lang="es-E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4800" i="1" dirty="0">
                <a:latin typeface="Arial" panose="020B0604020202020204" pitchFamily="34" charset="0"/>
                <a:cs typeface="Arial" panose="020B0604020202020204" pitchFamily="34" charset="0"/>
              </a:rPr>
              <a:t>Considerar los planes pro equidad de género de las entidades como un elemento clave para el impulso de la transversalidad de género. En este sentido, y desde la AVCD, mantenemos la apuesta por el instrumento de apoyo a procesos de cambio organizacional pro equidad de género.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" sz="5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pic>
        <p:nvPicPr>
          <p:cNvPr id="4" name="Picture 2" descr="Logo AGENCIA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77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Logo Gobierno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78" y="0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204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620688"/>
            <a:ext cx="6921549" cy="792089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 principales </a:t>
            </a:r>
            <a:b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convocatoria GBA 2018 </a:t>
            </a:r>
            <a:endParaRPr lang="es-E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424936" cy="4896544"/>
          </a:xfrm>
        </p:spPr>
        <p:txBody>
          <a:bodyPr>
            <a:noAutofit/>
          </a:bodyPr>
          <a:lstStyle/>
          <a:p>
            <a:pPr algn="l"/>
            <a:endParaRPr lang="es-ES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s-E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Normativa aplicable: </a:t>
            </a:r>
          </a:p>
          <a:p>
            <a:pPr marL="342900" indent="-342900" algn="l">
              <a:buFontTx/>
              <a:buChar char="-"/>
            </a:pPr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Resolución </a:t>
            </a: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convocatoria </a:t>
            </a:r>
            <a:endParaRPr lang="es-E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40/2018, </a:t>
            </a: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de marzo.  </a:t>
            </a:r>
          </a:p>
          <a:p>
            <a:pPr marL="342900" lvl="1" indent="-342900" algn="l">
              <a:buFontTx/>
              <a:buChar char="-"/>
            </a:pPr>
            <a:r>
              <a:rPr lang="es-ES_tradnl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39/2015 de procedimiento administrativo (plazos)</a:t>
            </a:r>
            <a:endParaRPr lang="es-E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s-E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Presupuesto: </a:t>
            </a:r>
            <a:r>
              <a:rPr lang="es-E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290.000 </a:t>
            </a:r>
            <a:r>
              <a:rPr lang="es-E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</a:p>
          <a:p>
            <a:pPr marL="342900" indent="-342900" algn="l">
              <a:buFontTx/>
              <a:buChar char="-"/>
            </a:pPr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Diagnósticos y Planes: 84.000 €</a:t>
            </a:r>
            <a:endParaRPr lang="es-E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sólo Planes: 16.000 </a:t>
            </a: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</a:p>
          <a:p>
            <a:pPr marL="342900" indent="-342900" algn="l">
              <a:buFontTx/>
              <a:buChar char="-"/>
            </a:pPr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Implementación y Evaluación: 176.000 €</a:t>
            </a:r>
          </a:p>
          <a:p>
            <a:pPr marL="342900" indent="-342900" algn="l">
              <a:buFontTx/>
              <a:buChar char="-"/>
            </a:pPr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sólo Evaluación: 14.000 €</a:t>
            </a:r>
          </a:p>
          <a:p>
            <a:pPr algn="l"/>
            <a:endParaRPr lang="es-E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ogo AGENCIA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 Gobierno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0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961109" y="352074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5759450" algn="r"/>
                <a:tab pos="6300788" algn="r"/>
              </a:tabLst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5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AGENCIA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" y="-7793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 Gobierno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38452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98358" y="28529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5759450" algn="r"/>
                <a:tab pos="6300788" algn="r"/>
              </a:tabLst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136700" y="440667"/>
            <a:ext cx="6921549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 principales </a:t>
            </a:r>
            <a:br>
              <a:rPr lang="es-E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convocatoria GBA 2018 </a:t>
            </a:r>
            <a:endParaRPr lang="es-ES" sz="2800" b="1" dirty="0">
              <a:solidFill>
                <a:srgbClr val="0099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 Subtítulo"/>
          <p:cNvSpPr>
            <a:spLocks noGrp="1"/>
          </p:cNvSpPr>
          <p:nvPr>
            <p:ph type="subTitle" idx="1"/>
          </p:nvPr>
        </p:nvSpPr>
        <p:spPr>
          <a:xfrm>
            <a:off x="312998" y="1412776"/>
            <a:ext cx="8568952" cy="5076565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Subvención máxima por línea subvencional (Decreto):</a:t>
            </a:r>
          </a:p>
          <a:p>
            <a:pPr marL="342900" indent="-342900" algn="just">
              <a:buFontTx/>
              <a:buChar char="-"/>
            </a:pPr>
            <a:r>
              <a:rPr lang="es-E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Diagnóstico y Plan: 42.000 €</a:t>
            </a:r>
          </a:p>
          <a:p>
            <a:pPr marL="342900" indent="-342900" algn="just">
              <a:buFontTx/>
              <a:buChar char="-"/>
            </a:pPr>
            <a:r>
              <a:rPr lang="es-E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sólo Plan: 16.000 €</a:t>
            </a:r>
          </a:p>
          <a:p>
            <a:pPr marL="342900" indent="-342900" algn="just">
              <a:buFontTx/>
              <a:buChar char="-"/>
            </a:pPr>
            <a:r>
              <a:rPr lang="es-E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Implementación y Evaluación: 40.000 €</a:t>
            </a:r>
          </a:p>
          <a:p>
            <a:pPr marL="342900" indent="-342900" algn="just">
              <a:buFontTx/>
              <a:buChar char="-"/>
            </a:pPr>
            <a:r>
              <a:rPr lang="es-E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sólo Evaluación: 7.000 €</a:t>
            </a:r>
          </a:p>
          <a:p>
            <a:pPr algn="just"/>
            <a:endParaRPr lang="es-E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requiere cofinanciación.</a:t>
            </a:r>
            <a:endParaRPr lang="es-ES" sz="22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Fondos máximos por entidad (todas las convocatorias 2018): </a:t>
            </a:r>
            <a:r>
              <a:rPr lang="es-ES" sz="22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3.227.616,60</a:t>
            </a:r>
            <a:r>
              <a:rPr lang="es-E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€</a:t>
            </a:r>
          </a:p>
          <a:p>
            <a:pPr algn="just"/>
            <a:endParaRPr lang="es-E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 presentación solicitudes: </a:t>
            </a:r>
            <a:r>
              <a:rPr lang="es-E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Tramitación electrónica</a:t>
            </a:r>
          </a:p>
          <a:p>
            <a:pPr algn="l"/>
            <a:endParaRPr lang="es-ES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46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3608" y="554712"/>
            <a:ext cx="7569621" cy="387372"/>
          </a:xfrm>
        </p:spPr>
        <p:txBody>
          <a:bodyPr>
            <a:noAutofit/>
          </a:bodyPr>
          <a:lstStyle/>
          <a:p>
            <a:pPr lvl="0"/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Calendario previsto</a:t>
            </a:r>
            <a:endParaRPr lang="es-E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568952" cy="5733256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Publicación BOPV</a:t>
            </a:r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de septiembre</a:t>
            </a: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Plazo de presentación </a:t>
            </a:r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solicitudes: </a:t>
            </a:r>
            <a:r>
              <a:rPr lang="es-E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mes </a:t>
            </a:r>
          </a:p>
          <a:p>
            <a:pPr algn="just"/>
            <a:r>
              <a:rPr lang="es-E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de septiembre al 13 de octubre (ambos incluidos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 algn="just"/>
            <a:endParaRPr lang="es-ES_tradnl" sz="2400" b="1" dirty="0" smtClean="0">
              <a:solidFill>
                <a:schemeClr val="tx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es-ES_tradn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Envío de cartas de subsanación: </a:t>
            </a:r>
            <a:r>
              <a:rPr lang="es-ES_tradnl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noviembre*</a:t>
            </a:r>
            <a:endParaRPr lang="es-ES_tradnl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es-ES_tradnl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es-ES_tradn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_tradnl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esolución concesión BOPV: diciembre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_tradnl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_tradnl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Recordatorio para adjudicatarias: </a:t>
            </a:r>
            <a:r>
              <a:rPr lang="es-ES_tradn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Aceptación de la </a:t>
            </a:r>
            <a:r>
              <a:rPr lang="es-ES_tradnl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ayuda* </a:t>
            </a:r>
            <a:r>
              <a:rPr lang="es-ES_tradn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 al </a:t>
            </a:r>
            <a:r>
              <a:rPr lang="es-ES_tradnl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pago</a:t>
            </a:r>
          </a:p>
          <a:p>
            <a:pPr algn="just"/>
            <a:endParaRPr lang="es-ES_tradnl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Plazos regulados por la Ley 39/2015</a:t>
            </a:r>
          </a:p>
          <a:p>
            <a:pPr algn="l"/>
            <a:endParaRPr lang="es-ES_tradnl" sz="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_tradnl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l"/>
            <a:endParaRPr lang="es-ES_tradnl" sz="2800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s-ES_tradnl" sz="2800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s-ES_tradnl" sz="28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Logo AGENCIA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77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 Gobierno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0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400" y="3497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5759450" algn="r"/>
                <a:tab pos="6300788" algn="r"/>
              </a:tabLst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8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376237"/>
            <a:ext cx="6921549" cy="792089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Instancia formalizada (</a:t>
            </a:r>
            <a:r>
              <a:rPr lang="es-ES" sz="28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formatos 2018</a:t>
            </a:r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784976" cy="547260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1.- Solicitud: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través de la plataforma electrónica. </a:t>
            </a:r>
          </a:p>
          <a:p>
            <a:pPr algn="l"/>
            <a:r>
              <a:rPr lang="es-E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 de 4 pasos:</a:t>
            </a:r>
          </a:p>
          <a:p>
            <a:pPr algn="l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Identificarse </a:t>
            </a:r>
          </a:p>
          <a:p>
            <a:pPr algn="l"/>
            <a:r>
              <a:rPr lang="es-E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Rellenar los datos</a:t>
            </a:r>
          </a:p>
          <a:p>
            <a:pPr algn="l"/>
            <a:r>
              <a:rPr lang="es-E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Adjuntar los documentos*</a:t>
            </a:r>
          </a:p>
          <a:p>
            <a:pPr algn="l"/>
            <a:r>
              <a:rPr lang="es-E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Firmar y enviar</a:t>
            </a:r>
          </a:p>
          <a:p>
            <a:pPr algn="l"/>
            <a:endParaRPr 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Según listado de anexos facilitado. </a:t>
            </a:r>
            <a:r>
              <a:rPr lang="es-E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</a:t>
            </a:r>
            <a: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archivo: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Máximo 25 MG </a:t>
            </a:r>
            <a: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/en formato ZIP</a:t>
            </a:r>
            <a:endParaRPr lang="es-ES" sz="2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sz="2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2.- Propuesta(s) Técnica(s): 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formulario </a:t>
            </a:r>
            <a:r>
              <a:rPr lang="es-E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OJO! Modelo diferenciado para la fase para la que se pide subvención (4 modelos).</a:t>
            </a:r>
          </a:p>
          <a:p>
            <a:pPr algn="just"/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 Presupuesto: 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formulario Excel. OJO! Único modelo, rellenar las partidas subvencionables posibles para cada línea subvencional.</a:t>
            </a:r>
            <a:endParaRPr lang="es-E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dirty="0" smtClean="0">
              <a:solidFill>
                <a:schemeClr val="tx1"/>
              </a:solidFill>
            </a:endParaRPr>
          </a:p>
          <a:p>
            <a:pPr algn="l"/>
            <a:endParaRPr lang="es-ES" dirty="0" smtClean="0">
              <a:solidFill>
                <a:schemeClr val="tx1"/>
              </a:solidFill>
            </a:endParaRPr>
          </a:p>
          <a:p>
            <a:pPr algn="l"/>
            <a:endParaRPr lang="es-ES" b="1" dirty="0">
              <a:solidFill>
                <a:schemeClr val="tx1"/>
              </a:solidFill>
            </a:endParaRPr>
          </a:p>
          <a:p>
            <a:pPr algn="l"/>
            <a:endParaRPr lang="es-ES" dirty="0" smtClean="0">
              <a:solidFill>
                <a:schemeClr val="tx1"/>
              </a:solidFill>
            </a:endParaRPr>
          </a:p>
          <a:p>
            <a:pPr algn="l"/>
            <a:endParaRPr lang="es-ES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Logo AGENCIA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" y="0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 Gobierno Col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0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400" y="3497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5759450" algn="r"/>
                <a:tab pos="6300788" algn="r"/>
              </a:tabLst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47" y="1714765"/>
            <a:ext cx="3703513" cy="20162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996718"/>
              </p:ext>
            </p:extLst>
          </p:nvPr>
        </p:nvGraphicFramePr>
        <p:xfrm>
          <a:off x="379956" y="60708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5" name="Document" showAsIcon="1" r:id="rId7" imgW="914400" imgH="771480" progId="Word.Document.8">
                  <p:embed/>
                </p:oleObj>
              </mc:Choice>
              <mc:Fallback>
                <p:oleObj name="Document" showAsIcon="1" r:id="rId7" imgW="914400" imgH="771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9956" y="60708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13640"/>
              </p:ext>
            </p:extLst>
          </p:nvPr>
        </p:nvGraphicFramePr>
        <p:xfrm>
          <a:off x="1547664" y="60864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" name="Document" showAsIcon="1" r:id="rId9" imgW="914400" imgH="771480" progId="Word.Document.8">
                  <p:embed/>
                </p:oleObj>
              </mc:Choice>
              <mc:Fallback>
                <p:oleObj name="Document" showAsIcon="1" r:id="rId9" imgW="914400" imgH="771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47664" y="60864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973305"/>
              </p:ext>
            </p:extLst>
          </p:nvPr>
        </p:nvGraphicFramePr>
        <p:xfrm>
          <a:off x="2743200" y="60708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7" name="Document" showAsIcon="1" r:id="rId11" imgW="914400" imgH="771480" progId="Word.Document.8">
                  <p:embed/>
                </p:oleObj>
              </mc:Choice>
              <mc:Fallback>
                <p:oleObj name="Document" showAsIcon="1" r:id="rId11" imgW="914400" imgH="771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43200" y="60708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787059"/>
              </p:ext>
            </p:extLst>
          </p:nvPr>
        </p:nvGraphicFramePr>
        <p:xfrm>
          <a:off x="3873623" y="60864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" name="Document" showAsIcon="1" r:id="rId13" imgW="914400" imgH="771480" progId="Word.Document.8">
                  <p:embed/>
                </p:oleObj>
              </mc:Choice>
              <mc:Fallback>
                <p:oleObj name="Document" showAsIcon="1" r:id="rId13" imgW="914400" imgH="771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73623" y="60864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1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16682"/>
              </p:ext>
            </p:extLst>
          </p:nvPr>
        </p:nvGraphicFramePr>
        <p:xfrm>
          <a:off x="5148064" y="602128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9" name="Hoja de cálculo" showAsIcon="1" r:id="rId15" imgW="914400" imgH="771480" progId="Excel.Sheet.8">
                  <p:embed/>
                </p:oleObj>
              </mc:Choice>
              <mc:Fallback>
                <p:oleObj name="Hoja de cálculo" showAsIcon="1" r:id="rId15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148064" y="602128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987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532261"/>
            <a:ext cx="7569621" cy="792089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Novedades: Propuesta(s) técnica(s)</a:t>
            </a:r>
            <a:endParaRPr lang="es-E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3901" y="1340768"/>
            <a:ext cx="8789368" cy="5040560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Tx/>
              <a:buChar char="-"/>
            </a:pPr>
            <a:r>
              <a:rPr lang="es-E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máximo de palabras: </a:t>
            </a:r>
            <a:r>
              <a:rPr lang="es-E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hay</a:t>
            </a:r>
          </a:p>
          <a:p>
            <a:pPr algn="just"/>
            <a:endParaRPr lang="es-ES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s-E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en el formato: </a:t>
            </a:r>
          </a:p>
          <a:p>
            <a:pPr marL="457200" indent="-457200" algn="just">
              <a:buFontTx/>
              <a:buChar char="-"/>
            </a:pPr>
            <a:endParaRPr lang="es-ES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Tx/>
              <a:buChar char="-"/>
            </a:pP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Formularios “renovados” (D+P; sólo P): nuevos apartados y eliminación del cuadro presupuestario.</a:t>
            </a:r>
          </a:p>
          <a:p>
            <a:pPr marL="457200" indent="-457200" algn="just">
              <a:buFontTx/>
              <a:buChar char="-"/>
            </a:pPr>
            <a:endParaRPr lang="es-E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Tx/>
              <a:buChar char="-"/>
            </a:pPr>
            <a:r>
              <a:rPr lang="es-ES_trad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 de la estrategia de 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comunicación.</a:t>
            </a:r>
          </a:p>
          <a:p>
            <a:pPr marL="1200150" lvl="2" indent="-285750" algn="just">
              <a:buFontTx/>
              <a:buChar char="-"/>
            </a:pP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Estructuras </a:t>
            </a:r>
            <a:r>
              <a:rPr lang="es-ES_trad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género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a) experiencia </a:t>
            </a:r>
            <a:r>
              <a:rPr lang="es-ES_trad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y/o formación 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_trad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persona referente del proceso de la entidad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b) composición </a:t>
            </a:r>
            <a:r>
              <a:rPr lang="es-ES_trad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grupo interno de género a conformar, que impulsará el proceso de la 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entidad. </a:t>
            </a:r>
            <a:r>
              <a:rPr lang="es-ES_trad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s-ES_trad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_trad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liberación de funciones para la persona referente, el grupo interno de género y el personal de la organización participantes en el 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proceso.</a:t>
            </a:r>
          </a:p>
          <a:p>
            <a:pPr marL="1200150" lvl="2" indent="-285750" algn="just">
              <a:buFontTx/>
              <a:buChar char="-"/>
            </a:pP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Idoneidad evaluadora(s) propuesta(s).</a:t>
            </a:r>
          </a:p>
          <a:p>
            <a:pPr marL="1200150" lvl="2" indent="-285750" algn="just">
              <a:buFontTx/>
              <a:buChar char="-"/>
            </a:pPr>
            <a:endParaRPr lang="es-ES_tradn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Tx/>
              <a:buChar char="-"/>
            </a:pP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Nuevos Formularios 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nuevas líneas subvencionables (I+E; sólo E)</a:t>
            </a:r>
          </a:p>
          <a:p>
            <a:pPr marL="1200150" lvl="2" indent="-285750" algn="l">
              <a:buFontTx/>
              <a:buChar char="-"/>
            </a:pP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l"/>
            <a:endParaRPr lang="es-E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l"/>
            <a:endParaRPr lang="es-E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sz="4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ogo AGENCIA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" y="1659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 Gobierno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0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19872" y="329214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5759450" algn="r"/>
                <a:tab pos="6300788" algn="r"/>
              </a:tabLst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51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1185" y="764704"/>
            <a:ext cx="7569621" cy="792089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ocumentos obligatorios</a:t>
            </a:r>
            <a:endParaRPr lang="es-E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3902" y="1556792"/>
            <a:ext cx="8960098" cy="5301208"/>
          </a:xfrm>
        </p:spPr>
        <p:txBody>
          <a:bodyPr>
            <a:normAutofit/>
          </a:bodyPr>
          <a:lstStyle/>
          <a:p>
            <a:pPr algn="just"/>
            <a:r>
              <a:rPr lang="es-E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de no haber presentado anteriormente en la </a:t>
            </a:r>
            <a:r>
              <a:rPr lang="es-E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AVCD: </a:t>
            </a:r>
          </a:p>
          <a:p>
            <a:pPr algn="just"/>
            <a:endParaRPr lang="es-ES" sz="2400" b="1" i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Acreditación de representación legal (solicitante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80000"/>
              </a:lnSpc>
            </a:pPr>
            <a:endParaRPr lang="es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Estatutos o documentos aprobados por la entidad solicitante, que acrediten que tiene la cooperación para el desarrollo como uno de los fines de la misma.</a:t>
            </a:r>
            <a:endParaRPr lang="es-E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endParaRPr lang="es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Importante: </a:t>
            </a:r>
            <a:r>
              <a:rPr lang="es-E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Aunque no se solicite documentación (estatutos, inscripción), la entidad debe disponer de originales o copias autenticadas en sede por si la AVCD las requiere en cualquier momento del procedimiento.</a:t>
            </a:r>
          </a:p>
          <a:p>
            <a:pPr algn="l"/>
            <a:endParaRPr lang="es-ES" sz="400" b="1" i="1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l"/>
            <a:endParaRPr lang="es-E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endParaRPr lang="es-E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endPara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sz="4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ogo AGENCIA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" y="-4077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 Gobierno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4" y="-4077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2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Modelos disponibles</a:t>
            </a:r>
            <a:endParaRPr lang="es-E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 smtClean="0">
                <a:solidFill>
                  <a:schemeClr val="accent6"/>
                </a:solidFill>
                <a:hlinkClick r:id="rId3"/>
              </a:rPr>
              <a:t>http</a:t>
            </a:r>
            <a:r>
              <a:rPr lang="es-ES" sz="2400" dirty="0">
                <a:solidFill>
                  <a:schemeClr val="accent6"/>
                </a:solidFill>
                <a:hlinkClick r:id="rId3"/>
              </a:rPr>
              <a:t>://www.elankidetza.euskadi.eus</a:t>
            </a:r>
            <a:endParaRPr lang="es-ES" sz="2400" dirty="0">
              <a:solidFill>
                <a:schemeClr val="accent6"/>
              </a:solidFill>
            </a:endParaRPr>
          </a:p>
          <a:p>
            <a:pPr marL="0" indent="0" algn="just">
              <a:buNone/>
            </a:pP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Instancia normalizada 2018 .</a:t>
            </a:r>
          </a:p>
          <a:p>
            <a:pPr marL="457200" indent="-457200" algn="just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Documento para la acreditación de representación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legal.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endParaRPr lang="es-ES" dirty="0" smtClean="0"/>
          </a:p>
          <a:p>
            <a:pPr marL="457200" indent="-457200"/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Picture 2" descr="Logo AGENCIA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Logo Gobierno Col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0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21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Documentos de </a:t>
            </a:r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ayuda</a:t>
            </a:r>
            <a:endParaRPr lang="es-E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41168"/>
          </a:xfrm>
        </p:spPr>
        <p:txBody>
          <a:bodyPr>
            <a:norm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Manuales para tramitación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electrónica.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Listado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anexos.</a:t>
            </a:r>
          </a:p>
          <a:p>
            <a:pPr marL="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archivo: 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Máximo 25 MG </a:t>
            </a:r>
            <a:r>
              <a:rPr lang="es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/en formato ZIP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sz="2800" dirty="0"/>
          </a:p>
          <a:p>
            <a:pPr marL="0" indent="0">
              <a:buNone/>
            </a:pP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Picture 2" descr="Logo AGENCIA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Logo Gobierno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0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12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3138" y="620688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procesos de cambio organizacional pro-equidad de género</a:t>
            </a:r>
            <a:endParaRPr lang="es-E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97" y="1772816"/>
            <a:ext cx="9141303" cy="489654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del instrumento:</a:t>
            </a:r>
          </a:p>
          <a:p>
            <a:pPr marL="0" indent="0" algn="just">
              <a:buNone/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Profundizar en la perspectiva de género.</a:t>
            </a:r>
          </a:p>
          <a:p>
            <a:pPr algn="just">
              <a:buFontTx/>
              <a:buChar char="-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 ello, necesidad de visión estratégica basada en planes, con una cultura organizacional vinculada.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just">
              <a:buNone/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Proceso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previo en el marco de la </a:t>
            </a:r>
            <a:r>
              <a:rPr lang="es-ES" sz="2000" u="sng" dirty="0">
                <a:latin typeface="Arial" panose="020B0604020202020204" pitchFamily="34" charset="0"/>
                <a:cs typeface="Arial" panose="020B0604020202020204" pitchFamily="34" charset="0"/>
              </a:rPr>
              <a:t>Coordinadora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de ONGD de Euskadi.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Mención en la </a:t>
            </a:r>
            <a:r>
              <a:rPr lang="es-ES" sz="2000" u="sng" dirty="0">
                <a:latin typeface="Arial" panose="020B0604020202020204" pitchFamily="34" charset="0"/>
                <a:cs typeface="Arial" panose="020B0604020202020204" pitchFamily="34" charset="0"/>
              </a:rPr>
              <a:t>Ley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Igualdad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sz="2000" u="sng" dirty="0">
                <a:latin typeface="Arial" panose="020B0604020202020204" pitchFamily="34" charset="0"/>
                <a:cs typeface="Arial" panose="020B0604020202020204" pitchFamily="34" charset="0"/>
              </a:rPr>
              <a:t>inicia reflexión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sobre cómo facilitar estos procesos.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Combinando el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recorrido de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las políticas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públicas de igualdad, pero adaptado al ámbito/contexto de la cooperación. El tema no era algo novedoso (políticas igualdad), pero sí en el ámbito cooperación. Y por la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importancia que se le quería dar a la dimensión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 cultura organizacional.</a:t>
            </a:r>
          </a:p>
          <a:p>
            <a:pPr marL="0" indent="0">
              <a:buNone/>
            </a:pPr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Logo AGENCIA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77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Logo Gobierno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78" y="0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279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Errores Comunes</a:t>
            </a:r>
            <a:endParaRPr lang="es-E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ü"/>
            </a:pP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guardar la información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la solicitud online.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Convertir los formularios (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a PDF.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utilizar el modelo de presupuesto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establecido.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agrupar los anexos en las carpetas correspondientes.</a:t>
            </a:r>
          </a:p>
          <a:p>
            <a:pPr lvl="1"/>
            <a:endParaRPr lang="es-ES" dirty="0"/>
          </a:p>
          <a:p>
            <a:pPr lvl="1"/>
            <a:endParaRPr lang="es-ES" dirty="0" smtClean="0"/>
          </a:p>
        </p:txBody>
      </p:sp>
      <p:pic>
        <p:nvPicPr>
          <p:cNvPr id="4" name="Picture 2" descr="Logo AGENCIA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Logo Gobierno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51" y="17194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7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1556793"/>
            <a:ext cx="8424936" cy="4392488"/>
          </a:xfrm>
        </p:spPr>
        <p:txBody>
          <a:bodyPr>
            <a:normAutofit/>
          </a:bodyPr>
          <a:lstStyle/>
          <a:p>
            <a:pPr algn="l"/>
            <a:endParaRPr 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INCIDENCIAS INFORMÁTICAS </a:t>
            </a:r>
          </a:p>
          <a:p>
            <a:r>
              <a:rPr lang="es-E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012</a:t>
            </a:r>
          </a:p>
          <a:p>
            <a:endParaRPr lang="es-E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DUDAS CONVOCATORIA </a:t>
            </a:r>
          </a:p>
          <a:p>
            <a:r>
              <a:rPr lang="es-E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945 01 80 87</a:t>
            </a:r>
          </a:p>
          <a:p>
            <a:pPr algn="l"/>
            <a:endPara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dirty="0" smtClean="0">
              <a:solidFill>
                <a:schemeClr val="tx1"/>
              </a:solidFill>
            </a:endParaRPr>
          </a:p>
          <a:p>
            <a:pPr algn="l"/>
            <a:endParaRPr lang="es-ES" b="1" dirty="0">
              <a:solidFill>
                <a:schemeClr val="tx1"/>
              </a:solidFill>
            </a:endParaRPr>
          </a:p>
          <a:p>
            <a:pPr algn="l"/>
            <a:endParaRPr lang="es-ES" dirty="0" smtClean="0">
              <a:solidFill>
                <a:schemeClr val="tx1"/>
              </a:solidFill>
            </a:endParaRPr>
          </a:p>
          <a:p>
            <a:pPr algn="l"/>
            <a:endParaRPr lang="es-ES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Logo AGENCIA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8" y="-4077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 Gobierno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618" y="-4077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53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48398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procesos de cambio organizacional pro-equidad de género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" y="1628800"/>
            <a:ext cx="9141303" cy="5229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1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¿qué son los </a:t>
            </a:r>
            <a:r>
              <a:rPr lang="es-ES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Procesos organizacionales pro-equidad de género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es-E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2400" i="1" dirty="0">
                <a:latin typeface="Arial" panose="020B0604020202020204" pitchFamily="34" charset="0"/>
                <a:cs typeface="Arial" panose="020B0604020202020204" pitchFamily="34" charset="0"/>
              </a:rPr>
              <a:t>“actuaciones de reflexión en el seno organizacional que suponen transformar los modos de hacer y pensar existentes, con el objetivo de eliminar las desigualdades de género que se producen en cualquiera de los ámbitos de funcionamiento de la organización: estrategias, estructuras, sistemas de trabajo, políticas, cultura organizacional, etc.”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Logo AGENCIA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77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Logo Gobierno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78" y="0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28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2688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procesos de cambio organizacional pro-equidad de género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" y="1628800"/>
            <a:ext cx="9141303" cy="5229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¿qué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es la </a:t>
            </a:r>
            <a:r>
              <a:rPr lang="es-ES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cultura organizacional</a:t>
            </a:r>
            <a:r>
              <a:rPr lang="es-ES" sz="2400" cap="all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s-ES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s-E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2400" i="1" dirty="0">
                <a:latin typeface="Arial" panose="020B0604020202020204" pitchFamily="34" charset="0"/>
                <a:cs typeface="Arial" panose="020B0604020202020204" pitchFamily="34" charset="0"/>
              </a:rPr>
              <a:t>“el conjunto de creencias compartidas que generan expectativas que delimitan lo aceptado y valorado en el funcionamiento de la organización y que definen lo considerado femenino y masculino dentro de la misma. Así, estaríamos hablando de cambios que deben ser promovidos y aprehendidos dentro de las organizaciones, por lo que es necesario buscar la implicación de todo su personal en estos procesos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>
              <a:buNone/>
            </a:pPr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Logo AGENCIA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77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Logo Gobierno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78" y="0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287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procesos de cambio organizacional pro-equidad de género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" y="1628800"/>
            <a:ext cx="9141303" cy="52292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E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Qué se busca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Tx/>
              <a:buChar char="-"/>
            </a:pPr>
            <a:r>
              <a:rPr lang="es-ES" sz="1800" u="sng" dirty="0">
                <a:latin typeface="Arial" panose="020B0604020202020204" pitchFamily="34" charset="0"/>
                <a:cs typeface="Arial" panose="020B0604020202020204" pitchFamily="34" charset="0"/>
              </a:rPr>
              <a:t>poner en cuestión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a las organizaciones como productoras y reproductoras de desigualdades de género,</a:t>
            </a:r>
          </a:p>
          <a:p>
            <a:pPr lvl="0" algn="just">
              <a:buFontTx/>
              <a:buChar char="-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abrir </a:t>
            </a:r>
            <a:r>
              <a:rPr lang="es-ES" sz="1800" u="sng" dirty="0">
                <a:latin typeface="Arial" panose="020B0604020202020204" pitchFamily="34" charset="0"/>
                <a:cs typeface="Arial" panose="020B0604020202020204" pitchFamily="34" charset="0"/>
              </a:rPr>
              <a:t>espacios participativos de reflexión/discusión/debate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con una metodología para el impulso de un </a:t>
            </a:r>
            <a:r>
              <a:rPr lang="es-ES" sz="1800" u="sng" dirty="0">
                <a:latin typeface="Arial" panose="020B0604020202020204" pitchFamily="34" charset="0"/>
                <a:cs typeface="Arial" panose="020B0604020202020204" pitchFamily="34" charset="0"/>
              </a:rPr>
              <a:t>proceso participativo de aprendizaje colectivo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Idoneidad de recurrir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al apoyo de una </a:t>
            </a:r>
            <a:r>
              <a:rPr lang="es-ES" sz="1800" u="sng" dirty="0">
                <a:latin typeface="Arial" panose="020B0604020202020204" pitchFamily="34" charset="0"/>
                <a:cs typeface="Arial" panose="020B0604020202020204" pitchFamily="34" charset="0"/>
              </a:rPr>
              <a:t>consultoría o equipo consultor externo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Confieren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legitimidad a las visiones que la consultoría construye a partir de las percepciones de las personas participantes. Gestiona situaciones delicadas de conflicto e incertidumbre.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Importancia de un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buen acompañamiento a estos procesos.</a:t>
            </a:r>
          </a:p>
          <a:p>
            <a:pPr marL="0" indent="0" algn="just">
              <a:buNone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Las instancias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propulsoras/motoras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de cambio, además de la consultoría, serán la persona </a:t>
            </a:r>
            <a:r>
              <a:rPr lang="es-ES" sz="1800" u="sng" dirty="0">
                <a:latin typeface="Arial" panose="020B0604020202020204" pitchFamily="34" charset="0"/>
                <a:cs typeface="Arial" panose="020B0604020202020204" pitchFamily="34" charset="0"/>
              </a:rPr>
              <a:t>Referente de </a:t>
            </a:r>
            <a:r>
              <a:rPr lang="es-E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Género (RG)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y el </a:t>
            </a:r>
            <a:r>
              <a:rPr lang="es-ES" sz="1800" u="sng" dirty="0">
                <a:latin typeface="Arial" panose="020B0604020202020204" pitchFamily="34" charset="0"/>
                <a:cs typeface="Arial" panose="020B0604020202020204" pitchFamily="34" charset="0"/>
              </a:rPr>
              <a:t>Equipo Interno de </a:t>
            </a:r>
            <a:r>
              <a:rPr lang="es-E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Género (GIG)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Necesidad de liberación de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tiempos/funciones (para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sobrecargar).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Necesidad de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 GIG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lo más representativo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posible.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Logo AGENCIA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77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Logo Gobierno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78" y="0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663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2515" y="548680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Rescatando las conclusiones/aprendizajes de la Evaluación del Decreto anterior (2008)</a:t>
            </a:r>
            <a:endParaRPr lang="es-E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36" y="1700808"/>
            <a:ext cx="9141303" cy="51571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Desde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septiembre 2014 hasta junio 2015.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evaluadora externa (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RedKuorum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21 procesos (2009-2012). Hasta última convocatoria (2015): 31 organizaciones.</a:t>
            </a:r>
          </a:p>
          <a:p>
            <a:pPr marL="0" indent="0">
              <a:buNone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Otros actores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implicados: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Equipo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de Evaluación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AVCD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/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Equipo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evaluador externo,</a:t>
            </a:r>
          </a:p>
          <a:p>
            <a:pPr lvl="1"/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Coordinadora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de ONGD de Euskadi, más concretamente, el Equipo de Género,</a:t>
            </a:r>
          </a:p>
          <a:p>
            <a:pPr lvl="1"/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ONG que han hecho uso de la subvención en el periodo 2009-2012 (encuesta online, entrevistas, grupos de discusión),</a:t>
            </a:r>
          </a:p>
          <a:p>
            <a:pPr lvl="1"/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Facilitadoras/consultoras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externas que dinamiza(ro)n dichos procesos (9 facilitadoras),</a:t>
            </a:r>
          </a:p>
          <a:p>
            <a:pPr lvl="1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Otras ONGs que no han hecho uso del instrumento (tanto de la Coordinadora como de fuera, a través de grupos de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discusión),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Distintas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personas responsables por parte de la AVCD del seguimiento/acompañamiento de los procesos,</a:t>
            </a:r>
          </a:p>
          <a:p>
            <a:pPr lvl="1"/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Equipo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de la antigua Dirección de Cooperación al Desarrollo que ideó y desarrolló el instrumento,</a:t>
            </a:r>
          </a:p>
          <a:p>
            <a:pPr lvl="1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Otras instituciones vascas que cuentan con herramientas similares: las 3 Diputaciones Forales y Emakunde.</a:t>
            </a:r>
          </a:p>
          <a:p>
            <a:pPr marL="0" indent="0">
              <a:buNone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Alta </a:t>
            </a:r>
            <a:r>
              <a:rPr lang="es-ES" sz="1800" u="sng" dirty="0">
                <a:latin typeface="Arial" panose="020B0604020202020204" pitchFamily="34" charset="0"/>
                <a:cs typeface="Arial" panose="020B0604020202020204" pitchFamily="34" charset="0"/>
              </a:rPr>
              <a:t>participación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: 369 personas: 218 mujeres // 141 hombres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8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ESKERRIK ASKO!!</a:t>
            </a:r>
            <a:endParaRPr lang="es-ES" sz="18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Logo AGENCIA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77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Logo Gobierno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78" y="0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347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Rescatando las conclusiones/aprendizajes de la evaluación del Decreto anterior (2008)</a:t>
            </a:r>
            <a:endParaRPr lang="es-E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" y="1628800"/>
            <a:ext cx="9141303" cy="52292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es-E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Acierto </a:t>
            </a:r>
            <a:r>
              <a:rPr lang="es-ES" sz="1500" u="sng" dirty="0">
                <a:latin typeface="Arial" panose="020B0604020202020204" pitchFamily="34" charset="0"/>
                <a:cs typeface="Arial" panose="020B0604020202020204" pitchFamily="34" charset="0"/>
              </a:rPr>
              <a:t>modelo </a:t>
            </a:r>
            <a:r>
              <a:rPr lang="es-ES" sz="1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teórico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Acierto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de las </a:t>
            </a:r>
            <a:r>
              <a:rPr lang="es-ES" sz="1500" u="sng" dirty="0">
                <a:latin typeface="Arial" panose="020B0604020202020204" pitchFamily="34" charset="0"/>
                <a:cs typeface="Arial" panose="020B0604020202020204" pitchFamily="34" charset="0"/>
              </a:rPr>
              <a:t>4 fases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proceso,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Acierto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del enfoque </a:t>
            </a:r>
            <a:r>
              <a:rPr lang="es-ES" sz="1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participativo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Idoneidad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ES" sz="1500" u="sng" dirty="0"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de formación acción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participación,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Idoneidad de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500" u="sng" dirty="0">
                <a:latin typeface="Arial" panose="020B0604020202020204" pitchFamily="34" charset="0"/>
                <a:cs typeface="Arial" panose="020B0604020202020204" pitchFamily="34" charset="0"/>
              </a:rPr>
              <a:t>dinamización </a:t>
            </a:r>
            <a:r>
              <a:rPr lang="es-ES" sz="1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externa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; importancia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de formación y experiencia en cooperación, GED (ha resultado en mejores D+P),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Idoneidad de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nombrar a </a:t>
            </a:r>
            <a:r>
              <a:rPr lang="es-ES" sz="1500" u="sng" dirty="0">
                <a:latin typeface="Arial" panose="020B0604020202020204" pitchFamily="34" charset="0"/>
                <a:cs typeface="Arial" panose="020B0604020202020204" pitchFamily="34" charset="0"/>
              </a:rPr>
              <a:t>RG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1500" u="sng" dirty="0">
                <a:latin typeface="Arial" panose="020B0604020202020204" pitchFamily="34" charset="0"/>
                <a:cs typeface="Arial" panose="020B0604020202020204" pitchFamily="34" charset="0"/>
              </a:rPr>
              <a:t>GIG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, y proponer </a:t>
            </a:r>
            <a:r>
              <a:rPr lang="es-ES" sz="1500" u="sng" dirty="0">
                <a:latin typeface="Arial" panose="020B0604020202020204" pitchFamily="34" charset="0"/>
                <a:cs typeface="Arial" panose="020B0604020202020204" pitchFamily="34" charset="0"/>
              </a:rPr>
              <a:t>liberación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funciones/responsabilidades,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Idoneidad de las 8 </a:t>
            </a:r>
            <a:r>
              <a:rPr lang="es-ES" sz="1500" u="sng" dirty="0">
                <a:latin typeface="Arial" panose="020B0604020202020204" pitchFamily="34" charset="0"/>
                <a:cs typeface="Arial" panose="020B0604020202020204" pitchFamily="34" charset="0"/>
              </a:rPr>
              <a:t>dimensiones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S" sz="1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(abarcan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todas las dimensiones de análisis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organizacional),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500" u="sng" dirty="0">
                <a:latin typeface="Arial" panose="020B0604020202020204" pitchFamily="34" charset="0"/>
                <a:cs typeface="Arial" panose="020B0604020202020204" pitchFamily="34" charset="0"/>
              </a:rPr>
              <a:t>Indefinición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de las 3 </a:t>
            </a:r>
            <a:r>
              <a:rPr lang="es-ES" sz="1500" u="sng" dirty="0">
                <a:latin typeface="Arial" panose="020B0604020202020204" pitchFamily="34" charset="0"/>
                <a:cs typeface="Arial" panose="020B0604020202020204" pitchFamily="34" charset="0"/>
              </a:rPr>
              <a:t>líneas estratégicas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torno a los que deben trabajarse los cambios pro-equidad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ificultad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de ubicar acciones en las líneas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estratégicas; proponer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nuevas líneas –más cercanas a las dimensiones del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diagnóstico-,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pero con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la condición indispensable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de hacer uso de las estrategias de transversalidad y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empoderamiento,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Idoneidad de las </a:t>
            </a:r>
            <a:r>
              <a:rPr lang="es-ES" sz="1500" u="sng" dirty="0">
                <a:latin typeface="Arial" panose="020B0604020202020204" pitchFamily="34" charset="0"/>
                <a:cs typeface="Arial" panose="020B0604020202020204" pitchFamily="34" charset="0"/>
              </a:rPr>
              <a:t>comisiones mixtas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seguimiento (ONG/facilitadora/AVCD),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ES" sz="1500" u="sng" dirty="0">
                <a:latin typeface="Arial" panose="020B0604020202020204" pitchFamily="34" charset="0"/>
                <a:cs typeface="Arial" panose="020B0604020202020204" pitchFamily="34" charset="0"/>
              </a:rPr>
              <a:t>Plazos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de ejecución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adecuados,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ES" sz="1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Dificultad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llevar a cabo algunas acciones planteadas en el </a:t>
            </a:r>
            <a:r>
              <a:rPr lang="es-ES" sz="1500" u="sng" dirty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(complejidad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, pocos recursos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disponibles, sobre todo en cultura organizacional); planes </a:t>
            </a:r>
            <a:r>
              <a:rPr lang="es-ES" sz="1500" u="sng" dirty="0">
                <a:latin typeface="Arial" panose="020B0604020202020204" pitchFamily="34" charset="0"/>
                <a:cs typeface="Arial" panose="020B0604020202020204" pitchFamily="34" charset="0"/>
              </a:rPr>
              <a:t>poco aterrizados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, resultados y objetivos muy generales/genéricos, poca concreción de las acciones, sin mayor relación con conclusiones diagnóstico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Logo AGENCIA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77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Logo Gobierno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78" y="0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347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Rescatando las conclusiones/aprendizajes de la evaluación del Decreto anterior (2008)</a:t>
            </a:r>
            <a:endParaRPr lang="es-E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702" y="1916832"/>
            <a:ext cx="9141303" cy="4941168"/>
          </a:xfrm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Necesidad/interés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1500" u="sng" dirty="0">
                <a:latin typeface="Arial" panose="020B0604020202020204" pitchFamily="34" charset="0"/>
                <a:cs typeface="Arial" panose="020B0604020202020204" pitchFamily="34" charset="0"/>
              </a:rPr>
              <a:t>incrementar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s-ES" sz="1500" u="sng" dirty="0">
                <a:latin typeface="Arial" panose="020B0604020202020204" pitchFamily="34" charset="0"/>
                <a:cs typeface="Arial" panose="020B0604020202020204" pitchFamily="34" charset="0"/>
              </a:rPr>
              <a:t>fases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financiar,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Necesidad/interés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1500" u="sng" dirty="0">
                <a:latin typeface="Arial" panose="020B0604020202020204" pitchFamily="34" charset="0"/>
                <a:cs typeface="Arial" panose="020B0604020202020204" pitchFamily="34" charset="0"/>
              </a:rPr>
              <a:t>sistematización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 buenas prácticas (recoger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elementos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transformadores),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Necesidad/interés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es-ES" sz="1500" u="sng" dirty="0">
                <a:latin typeface="Arial" panose="020B0604020202020204" pitchFamily="34" charset="0"/>
                <a:cs typeface="Arial" panose="020B0604020202020204" pitchFamily="34" charset="0"/>
              </a:rPr>
              <a:t>formaciones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500" u="sng" dirty="0">
                <a:latin typeface="Arial" panose="020B0604020202020204" pitchFamily="34" charset="0"/>
                <a:cs typeface="Arial" panose="020B0604020202020204" pitchFamily="34" charset="0"/>
              </a:rPr>
              <a:t>espacios de encuentro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500" u="sng" dirty="0">
                <a:latin typeface="Arial" panose="020B0604020202020204" pitchFamily="34" charset="0"/>
                <a:cs typeface="Arial" panose="020B0604020202020204" pitchFamily="34" charset="0"/>
              </a:rPr>
              <a:t>intercambio de buenas prácticas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trabajo en red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Bajo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grado de mantenimiento de las </a:t>
            </a:r>
            <a:r>
              <a:rPr lang="es-ES" sz="1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estructuras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sz="1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referentes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desaparición de </a:t>
            </a:r>
            <a:r>
              <a:rPr lang="es-ES" sz="1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liberación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de horas una vez diseñado el Plan; reducción del </a:t>
            </a:r>
            <a:r>
              <a:rPr lang="es-ES" sz="1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compromiso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ES" sz="1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Liberación </a:t>
            </a:r>
            <a:r>
              <a:rPr lang="es-ES" sz="1500" u="sng" dirty="0">
                <a:latin typeface="Arial" panose="020B0604020202020204" pitchFamily="34" charset="0"/>
                <a:cs typeface="Arial" panose="020B0604020202020204" pitchFamily="34" charset="0"/>
              </a:rPr>
              <a:t>de tiempos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insuficiente,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sobrecarga de trabajo, propuesta de poder </a:t>
            </a:r>
            <a:r>
              <a:rPr lang="es-ES" sz="1500" u="sng" dirty="0">
                <a:latin typeface="Arial" panose="020B0604020202020204" pitchFamily="34" charset="0"/>
                <a:cs typeface="Arial" panose="020B0604020202020204" pitchFamily="34" charset="0"/>
              </a:rPr>
              <a:t>financiar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la liberación de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tiempo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de las </a:t>
            </a:r>
            <a:r>
              <a:rPr lang="es-ES" sz="1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RG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Vinculación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entre la </a:t>
            </a:r>
            <a:r>
              <a:rPr lang="es-ES" sz="1500" u="sng" dirty="0">
                <a:latin typeface="Arial" panose="020B0604020202020204" pitchFamily="34" charset="0"/>
                <a:cs typeface="Arial" panose="020B0604020202020204" pitchFamily="34" charset="0"/>
              </a:rPr>
              <a:t>permanencia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es-ES" sz="1500" u="sng" dirty="0">
                <a:latin typeface="Arial" panose="020B0604020202020204" pitchFamily="34" charset="0"/>
                <a:cs typeface="Arial" panose="020B0604020202020204" pitchFamily="34" charset="0"/>
              </a:rPr>
              <a:t>estructuras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de género y la </a:t>
            </a:r>
            <a:r>
              <a:rPr lang="es-ES" sz="1500" u="sng" dirty="0">
                <a:latin typeface="Arial" panose="020B0604020202020204" pitchFamily="34" charset="0"/>
                <a:cs typeface="Arial" panose="020B0604020202020204" pitchFamily="34" charset="0"/>
              </a:rPr>
              <a:t>sostenibilidad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de los cambios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pro-equidad,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Ha sido </a:t>
            </a:r>
            <a:r>
              <a:rPr lang="es-ES" sz="1500" u="sng" dirty="0">
                <a:latin typeface="Arial" panose="020B0604020202020204" pitchFamily="34" charset="0"/>
                <a:cs typeface="Arial" panose="020B0604020202020204" pitchFamily="34" charset="0"/>
              </a:rPr>
              <a:t>difícil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la participación de las </a:t>
            </a:r>
            <a:r>
              <a:rPr lang="es-ES" sz="1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juntas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(a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mayor implicación-mejores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procesos),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ES" sz="1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Factores facilitadores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labor de las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RG y GIG; implicación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de la Dirección;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financiación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de los procesos;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características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Diagnósticos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Planes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de la facilitadora y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metodologías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participativas;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metodología formación-acción.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ES" sz="1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Factores </a:t>
            </a:r>
            <a:r>
              <a:rPr lang="es-ES" sz="1500" u="sng" dirty="0">
                <a:latin typeface="Arial" panose="020B0604020202020204" pitchFamily="34" charset="0"/>
                <a:cs typeface="Arial" panose="020B0604020202020204" pitchFamily="34" charset="0"/>
              </a:rPr>
              <a:t>obstaculizadores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contexto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de crisis;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falta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de tiempo y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presupuesto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falta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de seguimiento/control de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fases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Implementación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Evaluación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de los planes;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complejidad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de trabajar la cultura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organizacional.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Logo AGENCIA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77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Logo Gobierno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78" y="0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4933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4113</TotalTime>
  <Words>2839</Words>
  <Application>Microsoft Office PowerPoint</Application>
  <PresentationFormat>Presentación en pantalla (4:3)</PresentationFormat>
  <Paragraphs>557</Paragraphs>
  <Slides>31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31</vt:i4>
      </vt:variant>
    </vt:vector>
  </HeadingPairs>
  <TitlesOfParts>
    <vt:vector size="34" baseType="lpstr">
      <vt:lpstr>Tema de Office</vt:lpstr>
      <vt:lpstr>Document</vt:lpstr>
      <vt:lpstr>Hoja de cálculo</vt:lpstr>
      <vt:lpstr>CONVOCATORIA GBA 2018 2018ko GBA DEIALDIA</vt:lpstr>
      <vt:lpstr>Gai ordena // Orden del día</vt:lpstr>
      <vt:lpstr>Sobre procesos de cambio organizacional pro-equidad de género</vt:lpstr>
      <vt:lpstr>Sobre procesos de cambio organizacional pro-equidad de género</vt:lpstr>
      <vt:lpstr>Sobre procesos de cambio organizacional pro-equidad de género</vt:lpstr>
      <vt:lpstr>Sobre procesos de cambio organizacional pro-equidad de género</vt:lpstr>
      <vt:lpstr>Rescatando las conclusiones/aprendizajes de la Evaluación del Decreto anterior (2008)</vt:lpstr>
      <vt:lpstr>Rescatando las conclusiones/aprendizajes de la evaluación del Decreto anterior (2008)</vt:lpstr>
      <vt:lpstr>Rescatando las conclusiones/aprendizajes de la evaluación del Decreto anterior (2008)</vt:lpstr>
      <vt:lpstr>Rescatando las conclusiones/aprendizajes de la evaluación del Decreto anterior (2008)</vt:lpstr>
      <vt:lpstr>Novedades del nuevo Decreto (2018)</vt:lpstr>
      <vt:lpstr>Novedades del nuevo Decreto (2018)</vt:lpstr>
      <vt:lpstr>Novedades del nuevo Decreto (2018)</vt:lpstr>
      <vt:lpstr>Novedades del nuevo Decreto (2018)</vt:lpstr>
      <vt:lpstr>Novedades del nuevo Decreto (2018)</vt:lpstr>
      <vt:lpstr>Novedades del nuevo Decreto (2018)</vt:lpstr>
      <vt:lpstr>Novedades del nuevo Decreto (2018)</vt:lpstr>
      <vt:lpstr>Novedades del nuevo Decreto (2018)</vt:lpstr>
      <vt:lpstr>Novedades del nuevo Decreto (2018)</vt:lpstr>
      <vt:lpstr>Novedades del nuevo Decreto (2018)</vt:lpstr>
      <vt:lpstr>Y además…</vt:lpstr>
      <vt:lpstr>Elementos principales  convocatoria GBA 2018 </vt:lpstr>
      <vt:lpstr>Presentación de PowerPoint</vt:lpstr>
      <vt:lpstr>Calendario previsto</vt:lpstr>
      <vt:lpstr>Instancia formalizada (formatos 2018)</vt:lpstr>
      <vt:lpstr>Novedades: Propuesta(s) técnica(s)</vt:lpstr>
      <vt:lpstr>Documentos obligatorios</vt:lpstr>
      <vt:lpstr>Modelos disponibles</vt:lpstr>
      <vt:lpstr>Documentos de ayuda</vt:lpstr>
      <vt:lpstr>Errores Comunes</vt:lpstr>
      <vt:lpstr>Presentación de PowerPoint</vt:lpstr>
    </vt:vector>
  </TitlesOfParts>
  <Company>EJIE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CONVOCATORIA PRO 2016 2016ko PRO DEIALDIA</dc:title>
  <dc:creator>Díez Arregui, María Pilar</dc:creator>
  <cp:lastModifiedBy>Bengoechea Sorozábal, Edurne</cp:lastModifiedBy>
  <cp:revision>460</cp:revision>
  <cp:lastPrinted>2018-05-18T06:44:04Z</cp:lastPrinted>
  <dcterms:created xsi:type="dcterms:W3CDTF">2016-05-29T18:01:15Z</dcterms:created>
  <dcterms:modified xsi:type="dcterms:W3CDTF">2018-09-06T06:39:36Z</dcterms:modified>
</cp:coreProperties>
</file>